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7"/>
  </p:notesMasterIdLst>
  <p:handoutMasterIdLst>
    <p:handoutMasterId r:id="rId68"/>
  </p:handoutMasterIdLst>
  <p:sldIdLst>
    <p:sldId id="475" r:id="rId2"/>
    <p:sldId id="358" r:id="rId3"/>
    <p:sldId id="477" r:id="rId4"/>
    <p:sldId id="478" r:id="rId5"/>
    <p:sldId id="480" r:id="rId6"/>
    <p:sldId id="482" r:id="rId7"/>
    <p:sldId id="479" r:id="rId8"/>
    <p:sldId id="485" r:id="rId9"/>
    <p:sldId id="484" r:id="rId10"/>
    <p:sldId id="486" r:id="rId11"/>
    <p:sldId id="488" r:id="rId12"/>
    <p:sldId id="487" r:id="rId13"/>
    <p:sldId id="490" r:id="rId14"/>
    <p:sldId id="489" r:id="rId15"/>
    <p:sldId id="491" r:id="rId16"/>
    <p:sldId id="540" r:id="rId17"/>
    <p:sldId id="492" r:id="rId18"/>
    <p:sldId id="495" r:id="rId19"/>
    <p:sldId id="497" r:id="rId20"/>
    <p:sldId id="498" r:id="rId21"/>
    <p:sldId id="493" r:id="rId22"/>
    <p:sldId id="494" r:id="rId23"/>
    <p:sldId id="499" r:id="rId24"/>
    <p:sldId id="500" r:id="rId25"/>
    <p:sldId id="501" r:id="rId26"/>
    <p:sldId id="502" r:id="rId27"/>
    <p:sldId id="503" r:id="rId28"/>
    <p:sldId id="504" r:id="rId29"/>
    <p:sldId id="505" r:id="rId30"/>
    <p:sldId id="506" r:id="rId31"/>
    <p:sldId id="508" r:id="rId32"/>
    <p:sldId id="507" r:id="rId33"/>
    <p:sldId id="509" r:id="rId34"/>
    <p:sldId id="511" r:id="rId35"/>
    <p:sldId id="510" r:id="rId36"/>
    <p:sldId id="512" r:id="rId37"/>
    <p:sldId id="513" r:id="rId38"/>
    <p:sldId id="514" r:id="rId39"/>
    <p:sldId id="515" r:id="rId40"/>
    <p:sldId id="517" r:id="rId41"/>
    <p:sldId id="518" r:id="rId42"/>
    <p:sldId id="516" r:id="rId43"/>
    <p:sldId id="519" r:id="rId44"/>
    <p:sldId id="521" r:id="rId45"/>
    <p:sldId id="520" r:id="rId46"/>
    <p:sldId id="522" r:id="rId47"/>
    <p:sldId id="524" r:id="rId48"/>
    <p:sldId id="541" r:id="rId49"/>
    <p:sldId id="523" r:id="rId50"/>
    <p:sldId id="542" r:id="rId51"/>
    <p:sldId id="526" r:id="rId52"/>
    <p:sldId id="530" r:id="rId53"/>
    <p:sldId id="531" r:id="rId54"/>
    <p:sldId id="532" r:id="rId55"/>
    <p:sldId id="533" r:id="rId56"/>
    <p:sldId id="527" r:id="rId57"/>
    <p:sldId id="528" r:id="rId58"/>
    <p:sldId id="534" r:id="rId59"/>
    <p:sldId id="535" r:id="rId60"/>
    <p:sldId id="529" r:id="rId61"/>
    <p:sldId id="410" r:id="rId62"/>
    <p:sldId id="536" r:id="rId63"/>
    <p:sldId id="537" r:id="rId64"/>
    <p:sldId id="538" r:id="rId65"/>
    <p:sldId id="539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125"/>
    <a:srgbClr val="404040"/>
    <a:srgbClr val="CC0000"/>
    <a:srgbClr val="4573AF"/>
    <a:srgbClr val="3176FF"/>
    <a:srgbClr val="D70C3B"/>
    <a:srgbClr val="DE2125"/>
    <a:srgbClr val="CC0033"/>
    <a:srgbClr val="E31837"/>
    <a:srgbClr val="D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92994" autoAdjust="0"/>
  </p:normalViewPr>
  <p:slideViewPr>
    <p:cSldViewPr snapToGrid="0">
      <p:cViewPr varScale="1">
        <p:scale>
          <a:sx n="106" d="100"/>
          <a:sy n="106" d="100"/>
        </p:scale>
        <p:origin x="-177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79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s646y\Documents\Reference\IPv6\User%20Groups\Internet%20Sta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s646y\Documents\Reference\IPv6\User%20Groups\Internet%20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'DNS Node Growth'!$B$1</c:f>
              <c:strCache>
                <c:ptCount val="1"/>
                <c:pt idx="0">
                  <c:v>DNS Hosts</c:v>
                </c:pt>
              </c:strCache>
            </c:strRef>
          </c:tx>
          <c:cat>
            <c:numRef>
              <c:f>'DNS Node Growth'!$A$2:$A$24</c:f>
              <c:numCache>
                <c:formatCode>mmm\-yy</c:formatCode>
                <c:ptCount val="23"/>
                <c:pt idx="0">
                  <c:v>42005</c:v>
                </c:pt>
                <c:pt idx="1">
                  <c:v>41640</c:v>
                </c:pt>
                <c:pt idx="2">
                  <c:v>41275</c:v>
                </c:pt>
                <c:pt idx="3">
                  <c:v>40909</c:v>
                </c:pt>
                <c:pt idx="4">
                  <c:v>40544</c:v>
                </c:pt>
                <c:pt idx="5">
                  <c:v>40179</c:v>
                </c:pt>
                <c:pt idx="6">
                  <c:v>39814</c:v>
                </c:pt>
                <c:pt idx="7">
                  <c:v>39448</c:v>
                </c:pt>
                <c:pt idx="8">
                  <c:v>39083</c:v>
                </c:pt>
                <c:pt idx="9">
                  <c:v>38718</c:v>
                </c:pt>
                <c:pt idx="10">
                  <c:v>38353</c:v>
                </c:pt>
                <c:pt idx="11">
                  <c:v>37987</c:v>
                </c:pt>
                <c:pt idx="12">
                  <c:v>37622</c:v>
                </c:pt>
                <c:pt idx="13">
                  <c:v>37257</c:v>
                </c:pt>
                <c:pt idx="14">
                  <c:v>36892</c:v>
                </c:pt>
                <c:pt idx="15">
                  <c:v>36526</c:v>
                </c:pt>
                <c:pt idx="16">
                  <c:v>36161</c:v>
                </c:pt>
                <c:pt idx="17">
                  <c:v>35796</c:v>
                </c:pt>
                <c:pt idx="18">
                  <c:v>35431</c:v>
                </c:pt>
                <c:pt idx="19">
                  <c:v>35065</c:v>
                </c:pt>
                <c:pt idx="20">
                  <c:v>34700</c:v>
                </c:pt>
                <c:pt idx="21">
                  <c:v>34335</c:v>
                </c:pt>
                <c:pt idx="22">
                  <c:v>33970</c:v>
                </c:pt>
              </c:numCache>
            </c:numRef>
          </c:cat>
          <c:val>
            <c:numRef>
              <c:f>'DNS Node Growth'!$B$2:$B$24</c:f>
              <c:numCache>
                <c:formatCode>#,##0</c:formatCode>
                <c:ptCount val="23"/>
                <c:pt idx="0">
                  <c:v>1060764420.45</c:v>
                </c:pt>
                <c:pt idx="1">
                  <c:v>1010251829</c:v>
                </c:pt>
                <c:pt idx="2">
                  <c:v>963518598</c:v>
                </c:pt>
                <c:pt idx="3">
                  <c:v>888239420</c:v>
                </c:pt>
                <c:pt idx="4">
                  <c:v>818374269</c:v>
                </c:pt>
                <c:pt idx="5">
                  <c:v>732740444</c:v>
                </c:pt>
                <c:pt idx="6">
                  <c:v>625226456</c:v>
                </c:pt>
                <c:pt idx="7">
                  <c:v>541677360</c:v>
                </c:pt>
                <c:pt idx="8">
                  <c:v>433193199</c:v>
                </c:pt>
                <c:pt idx="9">
                  <c:v>394991609</c:v>
                </c:pt>
                <c:pt idx="10">
                  <c:v>317646084</c:v>
                </c:pt>
                <c:pt idx="11">
                  <c:v>233101481</c:v>
                </c:pt>
                <c:pt idx="12">
                  <c:v>171638297</c:v>
                </c:pt>
                <c:pt idx="13">
                  <c:v>147344723</c:v>
                </c:pt>
                <c:pt idx="14">
                  <c:v>109574429</c:v>
                </c:pt>
                <c:pt idx="15">
                  <c:v>72398092</c:v>
                </c:pt>
                <c:pt idx="16">
                  <c:v>43230000</c:v>
                </c:pt>
                <c:pt idx="17">
                  <c:v>29670000</c:v>
                </c:pt>
                <c:pt idx="18">
                  <c:v>16146000</c:v>
                </c:pt>
                <c:pt idx="19">
                  <c:v>9472000</c:v>
                </c:pt>
                <c:pt idx="20">
                  <c:v>4852000</c:v>
                </c:pt>
                <c:pt idx="21">
                  <c:v>2217000</c:v>
                </c:pt>
                <c:pt idx="22">
                  <c:v>1313000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59808"/>
        <c:axId val="20365696"/>
      </c:lineChart>
      <c:dateAx>
        <c:axId val="2035980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20365696"/>
        <c:crosses val="autoZero"/>
        <c:auto val="1"/>
        <c:lblOffset val="100"/>
        <c:baseTimeUnit val="years"/>
      </c:dateAx>
      <c:valAx>
        <c:axId val="20365696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20359808"/>
        <c:crosses val="autoZero"/>
        <c:crossBetween val="between"/>
      </c:valAx>
    </c:plotArea>
    <c:legend>
      <c:legendPos val="r"/>
      <c:layout/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Unique Internet Nodes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Internet Nodes (Billions)</c:v>
          </c:tx>
          <c:cat>
            <c:numRef>
              <c:f>'Unique Node Count'!$A$2:$A$14</c:f>
              <c:numCache>
                <c:formatCode>General</c:formatCode>
                <c:ptCount val="1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cat>
          <c:val>
            <c:numRef>
              <c:f>'Unique Node Count'!$B$2:$B$14</c:f>
              <c:numCache>
                <c:formatCode>General</c:formatCode>
                <c:ptCount val="13"/>
                <c:pt idx="0">
                  <c:v>7</c:v>
                </c:pt>
                <c:pt idx="1">
                  <c:v>7.8</c:v>
                </c:pt>
                <c:pt idx="2">
                  <c:v>8.6999999999999993</c:v>
                </c:pt>
                <c:pt idx="3">
                  <c:v>9.8000000000000007</c:v>
                </c:pt>
                <c:pt idx="4">
                  <c:v>11</c:v>
                </c:pt>
                <c:pt idx="5">
                  <c:v>12.4</c:v>
                </c:pt>
                <c:pt idx="6">
                  <c:v>14</c:v>
                </c:pt>
                <c:pt idx="7">
                  <c:v>16</c:v>
                </c:pt>
                <c:pt idx="8">
                  <c:v>18.5</c:v>
                </c:pt>
                <c:pt idx="9">
                  <c:v>21.7</c:v>
                </c:pt>
                <c:pt idx="10">
                  <c:v>25.9</c:v>
                </c:pt>
                <c:pt idx="11">
                  <c:v>34.200000000000003</c:v>
                </c:pt>
                <c:pt idx="12">
                  <c:v>50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894720"/>
        <c:axId val="90896256"/>
      </c:lineChart>
      <c:catAx>
        <c:axId val="908947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90896256"/>
        <c:crosses val="autoZero"/>
        <c:auto val="1"/>
        <c:lblAlgn val="ctr"/>
        <c:lblOffset val="100"/>
        <c:noMultiLvlLbl val="0"/>
      </c:catAx>
      <c:valAx>
        <c:axId val="908962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08947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New Microcontrollers (Millions)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Net New MCUs</c:v>
          </c:tx>
          <c:cat>
            <c:numRef>
              <c:f>MCUs!$A$2:$A$7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MCUs!$C$2:$C$7</c:f>
              <c:numCache>
                <c:formatCode>#,##0</c:formatCode>
                <c:ptCount val="6"/>
                <c:pt idx="0">
                  <c:v>16131</c:v>
                </c:pt>
                <c:pt idx="1">
                  <c:v>34231</c:v>
                </c:pt>
                <c:pt idx="2">
                  <c:v>53648</c:v>
                </c:pt>
                <c:pt idx="3">
                  <c:v>74806</c:v>
                </c:pt>
                <c:pt idx="4">
                  <c:v>96391</c:v>
                </c:pt>
                <c:pt idx="5">
                  <c:v>119066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274624"/>
        <c:axId val="27469312"/>
      </c:lineChart>
      <c:catAx>
        <c:axId val="27274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7469312"/>
        <c:crosses val="autoZero"/>
        <c:auto val="1"/>
        <c:lblAlgn val="ctr"/>
        <c:lblOffset val="100"/>
        <c:noMultiLvlLbl val="0"/>
      </c:catAx>
      <c:valAx>
        <c:axId val="27469312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2727462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New Sensors &amp; Actuators (Billions)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Net New Devices</c:v>
          </c:tx>
          <c:cat>
            <c:numRef>
              <c:f>'Sensors+Actuators'!$A$2:$A$7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'Sensors+Actuators'!$C$2:$C$7</c:f>
              <c:numCache>
                <c:formatCode>General</c:formatCode>
                <c:ptCount val="6"/>
                <c:pt idx="0">
                  <c:v>10.7</c:v>
                </c:pt>
                <c:pt idx="1">
                  <c:v>23.1</c:v>
                </c:pt>
                <c:pt idx="2">
                  <c:v>37.5</c:v>
                </c:pt>
                <c:pt idx="3">
                  <c:v>54.5</c:v>
                </c:pt>
                <c:pt idx="4">
                  <c:v>73.099999999999994</c:v>
                </c:pt>
                <c:pt idx="5">
                  <c:v>93.6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229632"/>
        <c:axId val="92231168"/>
      </c:lineChart>
      <c:catAx>
        <c:axId val="92229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92231168"/>
        <c:crosses val="autoZero"/>
        <c:auto val="1"/>
        <c:lblAlgn val="ctr"/>
        <c:lblOffset val="100"/>
        <c:noMultiLvlLbl val="0"/>
      </c:catAx>
      <c:valAx>
        <c:axId val="922311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222963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3615267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121232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51A8A-6FA7-3B48-8F58-FA694E7E6611}" type="datetimeFigureOut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rPr>
              <a:t>1/13/2015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41D29-567D-BF45-BF6D-2E236A246DBF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rPr>
              <a:t>‹#›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2158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3706469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157700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1pPr>
          </a:lstStyle>
          <a:p>
            <a:fld id="{CEF54D8A-FDDC-6B4F-9095-48FCDE9F026B}" type="datetimeFigureOut">
              <a:rPr lang="en-US" smtClean="0"/>
              <a:pPr/>
              <a:t>1/13/2015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1pPr>
          </a:lstStyle>
          <a:p>
            <a:fld id="{26FD9FA7-1FF6-FB47-9F1D-8FA9B12D51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1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>
            <a:lumMod val="75000"/>
            <a:lumOff val="25000"/>
          </a:schemeClr>
        </a:solidFill>
        <a:latin typeface="Verdana"/>
        <a:ea typeface="+mn-ea"/>
        <a:cs typeface="Verdana"/>
      </a:defRPr>
    </a:lvl1pPr>
    <a:lvl2pPr marL="457200" algn="l" defTabSz="457200" rtl="0" eaLnBrk="1" latinLnBrk="0" hangingPunct="1">
      <a:defRPr sz="10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0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0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0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4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FFD-CC54-4190-A48C-F33F4E8157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216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be here around 35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FFD-CC54-4190-A48C-F33F4E8157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12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D9FA7-1FF6-FB47-9F1D-8FA9B12D517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252133"/>
            <a:ext cx="8254999" cy="1450291"/>
          </a:xfrm>
          <a:noFill/>
          <a:ln>
            <a:noFill/>
          </a:ln>
        </p:spPr>
        <p:txBody>
          <a:bodyPr anchor="b"/>
          <a:lstStyle>
            <a:lvl1pPr marL="0" indent="0">
              <a:defRPr sz="2600" baseline="0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1" y="4267200"/>
            <a:ext cx="8271329" cy="381000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0" indent="0" algn="l">
              <a:buNone/>
              <a:defRPr sz="1600" b="1" cap="none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0" y="3962401"/>
            <a:ext cx="5638800" cy="1029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all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Verdana"/>
              <a:ea typeface="+mj-ea"/>
              <a:cs typeface="Verdana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5715002" y="3962401"/>
            <a:ext cx="2937329" cy="10290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+mj-ea"/>
              <a:cs typeface="Verdana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381001" y="4614331"/>
            <a:ext cx="8270875" cy="153246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 b="0" cap="none">
                <a:solidFill>
                  <a:srgbClr val="4D4D4D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5334000" cy="1905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13267" y="1038225"/>
            <a:ext cx="8373533" cy="53721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6333" y="334095"/>
            <a:ext cx="8382154" cy="53099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432114" y="1"/>
            <a:ext cx="3720353" cy="1905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8688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489" y="334095"/>
            <a:ext cx="8375311" cy="53099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52932" y="6595531"/>
            <a:ext cx="355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3D6873E-ACBF-0942-B5C2-51F9A6E12C79}" type="slidenum">
              <a:rPr lang="en-US" sz="800" smtClean="0">
                <a:solidFill>
                  <a:schemeClr val="tx1"/>
                </a:solidFill>
                <a:latin typeface="Verdana"/>
                <a:cs typeface="Verdana"/>
              </a:rPr>
              <a:pPr algn="r"/>
              <a:t>‹#›</a:t>
            </a:fld>
            <a:endParaRPr lang="en-US" sz="8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6602568"/>
            <a:ext cx="9143999" cy="25543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6600" y="6602568"/>
            <a:ext cx="65193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fld id="{63D6873E-ACBF-0942-B5C2-51F9A6E12C79}" type="slidenum">
              <a:rPr lang="en-US" sz="900" b="0" smtClean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pPr algn="r"/>
              <a:t>‹#›</a:t>
            </a:fld>
            <a:endParaRPr lang="en-US" sz="900" b="0" dirty="0">
              <a:solidFill>
                <a:schemeClr val="tx2">
                  <a:lumMod val="7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11489" y="1042403"/>
            <a:ext cx="8375311" cy="537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ransition>
    <p:push dir="u"/>
  </p:transition>
  <p:timing>
    <p:tnLst>
      <p:par>
        <p:cTn id="1" dur="indefinite" restart="never" nodeType="tmRoot"/>
      </p:par>
    </p:tnLst>
  </p:timing>
  <p:txStyles>
    <p:titleStyle>
      <a:lvl1pPr marL="0" indent="0" algn="l" defTabSz="457200" rtl="0" eaLnBrk="1" latinLnBrk="0" hangingPunct="1">
        <a:spcBef>
          <a:spcPct val="0"/>
        </a:spcBef>
        <a:buNone/>
        <a:defRPr sz="2400" b="1" kern="1200" cap="all" baseline="0">
          <a:solidFill>
            <a:srgbClr val="0070C0"/>
          </a:solidFill>
          <a:latin typeface="Verdana"/>
          <a:ea typeface="+mj-ea"/>
          <a:cs typeface="Verdana"/>
        </a:defRPr>
      </a:lvl1pPr>
    </p:titleStyle>
    <p:bodyStyle>
      <a:lvl1pPr marL="237744" indent="-237744" algn="l" defTabSz="457200" rtl="0" eaLnBrk="1" latinLnBrk="0" hangingPunct="1">
        <a:spcBef>
          <a:spcPts val="672"/>
        </a:spcBef>
        <a:buClr>
          <a:srgbClr val="0070C0"/>
        </a:buClr>
        <a:buSzPct val="90000"/>
        <a:buFont typeface="Arial"/>
        <a:buChar char="•"/>
        <a:defRPr sz="2000" b="0" kern="1200" cap="none" baseline="0">
          <a:solidFill>
            <a:srgbClr val="404040"/>
          </a:solidFill>
          <a:latin typeface="Verdana"/>
          <a:ea typeface="+mn-ea"/>
          <a:cs typeface="Verdana"/>
        </a:defRPr>
      </a:lvl1pPr>
      <a:lvl2pPr marL="452438" indent="-223838" algn="l" defTabSz="457200" rtl="0" eaLnBrk="1" latinLnBrk="0" hangingPunct="1">
        <a:spcBef>
          <a:spcPts val="400"/>
        </a:spcBef>
        <a:buClr>
          <a:srgbClr val="0070C0"/>
        </a:buClr>
        <a:buSzPct val="90000"/>
        <a:buFont typeface="Lucida Grande"/>
        <a:buChar char="»"/>
        <a:defRPr sz="2000" b="0" kern="1200">
          <a:solidFill>
            <a:srgbClr val="404040"/>
          </a:solidFill>
          <a:latin typeface="Verdana"/>
          <a:ea typeface="+mn-ea"/>
          <a:cs typeface="Verdana"/>
        </a:defRPr>
      </a:lvl2pPr>
      <a:lvl3pPr marL="630936" indent="-173736" algn="l" defTabSz="457200" rtl="0" eaLnBrk="1" latinLnBrk="0" hangingPunct="1">
        <a:spcBef>
          <a:spcPts val="400"/>
        </a:spcBef>
        <a:buClr>
          <a:srgbClr val="0070C0"/>
        </a:buClr>
        <a:buSzPct val="90000"/>
        <a:buFont typeface="Lucida Grande"/>
        <a:buChar char="-"/>
        <a:defRPr sz="1800" kern="1200">
          <a:solidFill>
            <a:srgbClr val="404040"/>
          </a:solidFill>
          <a:latin typeface="Verdana"/>
          <a:ea typeface="+mn-ea"/>
          <a:cs typeface="Verdana"/>
        </a:defRPr>
      </a:lvl3pPr>
      <a:lvl4pPr marL="803275" indent="-219075" algn="l" defTabSz="1311275" rtl="0" eaLnBrk="1" latinLnBrk="0" hangingPunct="1">
        <a:spcBef>
          <a:spcPts val="400"/>
        </a:spcBef>
        <a:buClr>
          <a:srgbClr val="0070C0"/>
        </a:buClr>
        <a:buSzPct val="90000"/>
        <a:buFont typeface="Courier New"/>
        <a:buChar char="o"/>
        <a:defRPr sz="1600" kern="1200">
          <a:solidFill>
            <a:srgbClr val="404040"/>
          </a:solidFill>
          <a:latin typeface="Verdana"/>
          <a:ea typeface="+mn-ea"/>
          <a:cs typeface="Verdana"/>
        </a:defRPr>
      </a:lvl4pPr>
      <a:lvl5pPr marL="1033463" indent="-219075" algn="l" defTabSz="457200" rtl="0" eaLnBrk="1" latinLnBrk="0" hangingPunct="1">
        <a:spcBef>
          <a:spcPts val="400"/>
        </a:spcBef>
        <a:buClr>
          <a:srgbClr val="0070C0"/>
        </a:buClr>
        <a:buSzPct val="90000"/>
        <a:buFont typeface="Wingdings" pitchFamily="2" charset="2"/>
        <a:buChar char="§"/>
        <a:tabLst/>
        <a:defRPr sz="1400" kern="1200">
          <a:solidFill>
            <a:srgbClr val="404040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na.org/assignments/iana-ipv4-special-registry/iana-ipv4-special-registry.x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hyperlink" Target="http://www.linkedin.com/in/jamesrsmal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://packetpushers.net/author/jsmall/" TargetMode="External"/><Relationship Id="rId4" Type="http://schemas.openxmlformats.org/officeDocument/2006/relationships/hyperlink" Target="http://twitter.com/netsec14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the question that drives 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the question that brought you here.  You know the question.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James R. Small, Sr. Architect at AT&amp;T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90" y="5536276"/>
            <a:ext cx="55626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36" y="-10384"/>
            <a:ext cx="7217664" cy="2977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214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Not possible to provide unique addressing, overloading (NAT) required</a:t>
            </a:r>
          </a:p>
          <a:p>
            <a:r>
              <a:rPr lang="en-US" sz="2400" dirty="0" smtClean="0"/>
              <a:t>Topology, Registration and </a:t>
            </a:r>
            <a:r>
              <a:rPr lang="en-US" sz="2400" dirty="0" err="1" smtClean="0"/>
              <a:t>Routability</a:t>
            </a:r>
            <a:r>
              <a:rPr lang="en-US" sz="2400" dirty="0" smtClean="0"/>
              <a:t> are limited, don’t work or must use scopes</a:t>
            </a:r>
          </a:p>
          <a:p>
            <a:r>
              <a:rPr lang="en-US" sz="2400" dirty="0" smtClean="0"/>
              <a:t>Operations become more complex</a:t>
            </a:r>
          </a:p>
          <a:p>
            <a:pPr lvl="1"/>
            <a:r>
              <a:rPr lang="en-US" sz="2400" dirty="0" smtClean="0"/>
              <a:t>Applications/services require Application Layer Gateways or </a:t>
            </a:r>
            <a:r>
              <a:rPr lang="en-US" sz="2400" dirty="0" err="1" smtClean="0"/>
              <a:t>fixups</a:t>
            </a:r>
            <a:r>
              <a:rPr lang="en-US" sz="2400" dirty="0" smtClean="0"/>
              <a:t> to work with overloading</a:t>
            </a:r>
          </a:p>
          <a:p>
            <a:pPr lvl="1"/>
            <a:r>
              <a:rPr lang="en-US" sz="2400" dirty="0" smtClean="0"/>
              <a:t>Some applications/services are incompatible with overloading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6333" y="334095"/>
            <a:ext cx="8576362" cy="530996"/>
          </a:xfrm>
        </p:spPr>
        <p:txBody>
          <a:bodyPr/>
          <a:lstStyle/>
          <a:p>
            <a:r>
              <a:rPr lang="en-US" dirty="0" smtClean="0"/>
              <a:t>So what happens with oversubscription?</a:t>
            </a:r>
            <a:endParaRPr lang="en-US" dirty="0"/>
          </a:p>
        </p:txBody>
      </p:sp>
      <p:pic>
        <p:nvPicPr>
          <p:cNvPr id="20482" name="Picture 2" descr="http://outright.com/blog/wp-content/uploads/2012/03/Race-to-the-Bott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83" y="4413735"/>
            <a:ext cx="2736533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47552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Network challenges and complexities are fairly well understood</a:t>
            </a:r>
          </a:p>
          <a:p>
            <a:r>
              <a:rPr lang="en-US" sz="2400" dirty="0" smtClean="0"/>
              <a:t>But…what about the application side?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6333" y="334095"/>
            <a:ext cx="8576362" cy="530996"/>
          </a:xfrm>
        </p:spPr>
        <p:txBody>
          <a:bodyPr/>
          <a:lstStyle/>
          <a:p>
            <a:r>
              <a:rPr lang="en-US" dirty="0" smtClean="0"/>
              <a:t>So what?  We’ve been living with it…</a:t>
            </a:r>
            <a:endParaRPr lang="en-US" dirty="0"/>
          </a:p>
        </p:txBody>
      </p:sp>
      <p:pic>
        <p:nvPicPr>
          <p:cNvPr id="9218" name="Picture 2" descr="http://www.brandinsightblog.com/wp-content/uploads/2009/11/scratching-he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34" y="2558122"/>
            <a:ext cx="59436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13157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Simple applications such as basic E-mail and web sites generally work fine with NAT</a:t>
            </a:r>
          </a:p>
          <a:p>
            <a:r>
              <a:rPr lang="en-US" sz="2400" dirty="0" smtClean="0"/>
              <a:t>Interactive applications or more complex/dynamic services typically require assistance to work through NAT – voice, video, games</a:t>
            </a:r>
          </a:p>
          <a:p>
            <a:r>
              <a:rPr lang="en-US" sz="2400" dirty="0" smtClean="0"/>
              <a:t>What does it take to support NAT?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Challenges with NAT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36" y="3873640"/>
            <a:ext cx="18002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96476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5"/>
            <a:ext cx="8373533" cy="342324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Dealing with NAT and frameworks – 30+ RFCs</a:t>
            </a:r>
          </a:p>
          <a:p>
            <a:pPr lvl="1"/>
            <a:r>
              <a:rPr lang="en-US" sz="2400" dirty="0" smtClean="0"/>
              <a:t>General approaches include:</a:t>
            </a:r>
          </a:p>
          <a:p>
            <a:pPr lvl="2"/>
            <a:r>
              <a:rPr lang="en-US" sz="2200" dirty="0" smtClean="0"/>
              <a:t>STUN – Session Traversal Utilities for NAT</a:t>
            </a:r>
          </a:p>
          <a:p>
            <a:pPr lvl="2"/>
            <a:r>
              <a:rPr lang="en-US" sz="2200" dirty="0" smtClean="0"/>
              <a:t>TURN – Traversal Using Relays around NAT</a:t>
            </a:r>
          </a:p>
          <a:p>
            <a:pPr lvl="2"/>
            <a:r>
              <a:rPr lang="en-US" sz="2200" dirty="0" smtClean="0"/>
              <a:t>ICE – Interactive Connectivity Establishment</a:t>
            </a:r>
          </a:p>
          <a:p>
            <a:r>
              <a:rPr lang="en-US" sz="2400" dirty="0" smtClean="0"/>
              <a:t>Approaches are per application/protocol</a:t>
            </a:r>
          </a:p>
          <a:p>
            <a:r>
              <a:rPr lang="en-US" sz="2400" dirty="0" smtClean="0"/>
              <a:t>Thousands of pages of documentation, rules, suggestions, approaches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costs with NAT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295" y="4225508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14947" y="4381081"/>
            <a:ext cx="5904983" cy="2061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rgbClr val="0070C0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New RFCs/techniques continually appearing</a:t>
            </a:r>
          </a:p>
          <a:p>
            <a:r>
              <a:rPr lang="en-US" sz="2400" dirty="0" smtClean="0"/>
              <a:t>Entire companies that specialize just in the middleware to support NAT Traversal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717432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IPv4 Addresses are not unique – CGN or cascading NAT is pervasive</a:t>
            </a:r>
          </a:p>
          <a:p>
            <a:r>
              <a:rPr lang="en-US" sz="2400" dirty="0" smtClean="0"/>
              <a:t>Make sure you don’t use addressing for authentication/authorization or anything else requiring uniqueness</a:t>
            </a:r>
          </a:p>
          <a:p>
            <a:r>
              <a:rPr lang="en-US" sz="2400" dirty="0" smtClean="0"/>
              <a:t>Logging must include source/destination address/port and transport protocol (UDP/TCP); must also include very accurate time stamp (use NTP) as NAT correlations can change quickly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is tough, how do I make it work?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86" y="4700773"/>
            <a:ext cx="1910715" cy="1732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00164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With traditional device types – desktops, laptops, servers, tablets, smartphones, printers, etc. – can probably extend IPv4 for some time, years</a:t>
            </a:r>
          </a:p>
          <a:p>
            <a:r>
              <a:rPr lang="en-US" sz="2400" dirty="0" smtClean="0"/>
              <a:t>What happens when new categories of devices come online?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Can’t we extend IPv4 forever with Nat?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3543102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2073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6333" y="334095"/>
            <a:ext cx="8382154" cy="791320"/>
          </a:xfrm>
        </p:spPr>
        <p:txBody>
          <a:bodyPr/>
          <a:lstStyle/>
          <a:p>
            <a:r>
              <a:rPr lang="en-US" dirty="0" smtClean="0"/>
              <a:t>One of these protocols has a future, the other does not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5" y="1215832"/>
            <a:ext cx="8506778" cy="521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50796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How far can we oversubscribe IPv4 before it becomes too painful to use and support?</a:t>
            </a:r>
          </a:p>
          <a:p>
            <a:pPr marL="457200" indent="-457200">
              <a:buAutoNum type="alphaUcParenR"/>
            </a:pPr>
            <a:r>
              <a:rPr lang="en-US" sz="2400" dirty="0" smtClean="0"/>
              <a:t>10x (37 billion Internet nodes)</a:t>
            </a:r>
          </a:p>
          <a:p>
            <a:pPr marL="457200" indent="-457200">
              <a:buAutoNum type="alphaUcParenR"/>
            </a:pPr>
            <a:r>
              <a:rPr lang="en-US" sz="2400" dirty="0" smtClean="0"/>
              <a:t>100x (370 billion Internet nodes)</a:t>
            </a:r>
          </a:p>
          <a:p>
            <a:pPr marL="457200" indent="-457200">
              <a:buAutoNum type="alphaUcParenR"/>
            </a:pPr>
            <a:r>
              <a:rPr lang="en-US" sz="2400" dirty="0" smtClean="0"/>
              <a:t>1,000x (3.7 trillion Internet nodes)</a:t>
            </a:r>
          </a:p>
          <a:p>
            <a:pPr marL="457200" indent="-457200">
              <a:buAutoNum type="alphaUcParenR"/>
            </a:pPr>
            <a:r>
              <a:rPr lang="en-US" sz="2400" dirty="0" smtClean="0"/>
              <a:t>10,000x (37 trillion Internet nodes)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Point of Reference:  From RFC 3194, practical maximum usage is 240 million nodes. So 10:1 oversubscription is over 154 times the recommended limit.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2383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Internet of Things (</a:t>
            </a:r>
            <a:r>
              <a:rPr lang="en-US" sz="2400" dirty="0" err="1" smtClean="0"/>
              <a:t>IoT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Devices designed to monitor, interact and react to surrounding environment (microcontrollers, sensors, actuators, etc.)</a:t>
            </a:r>
          </a:p>
          <a:p>
            <a:r>
              <a:rPr lang="en-US" sz="2400" dirty="0" smtClean="0"/>
              <a:t>Many come with built-in networking, but not all…yet</a:t>
            </a:r>
          </a:p>
          <a:p>
            <a:r>
              <a:rPr lang="en-US" sz="2400" dirty="0" smtClean="0"/>
              <a:t>By 2020, integrated networking will be ubiquitous due to plummeting costs</a:t>
            </a:r>
          </a:p>
          <a:p>
            <a:r>
              <a:rPr lang="en-US" sz="2400" dirty="0" smtClean="0"/>
              <a:t>How many of these devices are there/will there be?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who’s coming to dinner…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4882323"/>
            <a:ext cx="30289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32125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Net new microcontrollers (assuming steady state, not accounting for increased demand, new products, etc.):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device Growth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209996"/>
              </p:ext>
            </p:extLst>
          </p:nvPr>
        </p:nvGraphicFramePr>
        <p:xfrm>
          <a:off x="3004456" y="1989574"/>
          <a:ext cx="5506497" cy="4422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28040"/>
              </p:ext>
            </p:extLst>
          </p:nvPr>
        </p:nvGraphicFramePr>
        <p:xfrm>
          <a:off x="461768" y="2397454"/>
          <a:ext cx="2100559" cy="2017395"/>
        </p:xfrm>
        <a:graphic>
          <a:graphicData uri="http://schemas.openxmlformats.org/drawingml/2006/table">
            <a:tbl>
              <a:tblPr/>
              <a:tblGrid>
                <a:gridCol w="934951"/>
                <a:gridCol w="1165608"/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Units (Millions)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16,131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19,417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21,158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21,585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19480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810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IPv4 </a:t>
            </a:r>
            <a:r>
              <a:rPr lang="en-US" sz="2800" dirty="0"/>
              <a:t>and</a:t>
            </a:r>
            <a:r>
              <a:rPr lang="en-US" sz="2400" dirty="0"/>
              <a:t> CGN combined to form a computer generated dream world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Matrix?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6" y="1939339"/>
            <a:ext cx="4873752" cy="376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314947" y="5687374"/>
            <a:ext cx="8373533" cy="854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rgbClr val="0070C0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A prison for your mind where networking never changes</a:t>
            </a:r>
          </a:p>
        </p:txBody>
      </p:sp>
    </p:spTree>
    <p:extLst>
      <p:ext uri="{BB962C8B-B14F-4D97-AF65-F5344CB8AC3E}">
        <p14:creationId xmlns:p14="http://schemas.microsoft.com/office/powerpoint/2010/main" val="211915277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Net new sensors/actuators (assuming steady state, not accounting for increased demand, new products, etc.):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device Growth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310638"/>
              </p:ext>
            </p:extLst>
          </p:nvPr>
        </p:nvGraphicFramePr>
        <p:xfrm>
          <a:off x="442790" y="2397457"/>
          <a:ext cx="1988910" cy="2017395"/>
        </p:xfrm>
        <a:graphic>
          <a:graphicData uri="http://schemas.openxmlformats.org/drawingml/2006/table">
            <a:tbl>
              <a:tblPr/>
              <a:tblGrid>
                <a:gridCol w="843398"/>
                <a:gridCol w="1145512"/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Units (Billions)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3813708"/>
              </p:ext>
            </p:extLst>
          </p:nvPr>
        </p:nvGraphicFramePr>
        <p:xfrm>
          <a:off x="2727865" y="2054233"/>
          <a:ext cx="6024249" cy="4205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708673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University’s Prediction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104" y="1574185"/>
            <a:ext cx="44196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9181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IoT</a:t>
            </a:r>
            <a:r>
              <a:rPr lang="en-US" sz="2400" dirty="0" smtClean="0"/>
              <a:t> Network Requirements</a:t>
            </a:r>
          </a:p>
          <a:p>
            <a:r>
              <a:rPr lang="en-US" sz="2400" dirty="0" smtClean="0"/>
              <a:t>Must have low power demands</a:t>
            </a:r>
          </a:p>
          <a:p>
            <a:r>
              <a:rPr lang="en-US" sz="2400" dirty="0" smtClean="0"/>
              <a:t>Must support </a:t>
            </a:r>
            <a:r>
              <a:rPr lang="en-US" sz="2400" dirty="0" err="1" smtClean="0"/>
              <a:t>lossy</a:t>
            </a:r>
            <a:r>
              <a:rPr lang="en-US" sz="2400" dirty="0" smtClean="0"/>
              <a:t> (unreliable) networks</a:t>
            </a:r>
          </a:p>
          <a:p>
            <a:r>
              <a:rPr lang="en-US" sz="2400" dirty="0" smtClean="0"/>
              <a:t>Must be operationally simple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</a:t>
            </a:r>
            <a:r>
              <a:rPr lang="en-US" dirty="0" err="1" smtClean="0"/>
              <a:t>Iot</a:t>
            </a:r>
            <a:r>
              <a:rPr lang="en-US" dirty="0" smtClean="0"/>
              <a:t> need?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15783"/>
              </p:ext>
            </p:extLst>
          </p:nvPr>
        </p:nvGraphicFramePr>
        <p:xfrm>
          <a:off x="472273" y="3426768"/>
          <a:ext cx="8229600" cy="2291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IPv4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IPv6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Low Power?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protocol not designed for this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– 6LoWPAN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Lossy</a:t>
                      </a:r>
                      <a:r>
                        <a:rPr lang="en-US" dirty="0" smtClean="0"/>
                        <a:t> Networks?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protocol not designed for this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– 6LoWPAN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Simple Operations?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protocol not designed for this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- </a:t>
                      </a:r>
                      <a:r>
                        <a:rPr lang="en-US" dirty="0" err="1" smtClean="0"/>
                        <a:t>Autoconfiguration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69678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IoT</a:t>
            </a:r>
            <a:r>
              <a:rPr lang="en-US" sz="2400" dirty="0" smtClean="0"/>
              <a:t> Networking Path</a:t>
            </a:r>
          </a:p>
          <a:p>
            <a:r>
              <a:rPr lang="en-US" sz="2400" dirty="0" smtClean="0"/>
              <a:t>IETF – IPv6/6LoWPAN/6Lo</a:t>
            </a:r>
          </a:p>
          <a:p>
            <a:r>
              <a:rPr lang="en-US" sz="2400" dirty="0" smtClean="0"/>
              <a:t>IEEE – IPv6</a:t>
            </a:r>
          </a:p>
          <a:p>
            <a:r>
              <a:rPr lang="en-US" sz="2400" dirty="0" smtClean="0"/>
              <a:t>ACM – IPv6</a:t>
            </a:r>
          </a:p>
          <a:p>
            <a:r>
              <a:rPr lang="en-US" sz="2400" dirty="0" smtClean="0"/>
              <a:t>Universities/Researchers – IPv6</a:t>
            </a:r>
          </a:p>
          <a:p>
            <a:r>
              <a:rPr lang="en-US" sz="2400" dirty="0" smtClean="0"/>
              <a:t>Analysts (Gartner et. al.) – IPv6</a:t>
            </a:r>
          </a:p>
          <a:p>
            <a:r>
              <a:rPr lang="en-US" sz="2400" dirty="0" smtClean="0"/>
              <a:t>Silicon Valley – IPv6</a:t>
            </a:r>
          </a:p>
          <a:p>
            <a:r>
              <a:rPr lang="en-US" sz="2400" dirty="0" smtClean="0"/>
              <a:t>Home </a:t>
            </a:r>
            <a:r>
              <a:rPr lang="en-US" sz="2400" dirty="0" err="1" smtClean="0"/>
              <a:t>IoT</a:t>
            </a:r>
            <a:r>
              <a:rPr lang="en-US" sz="2400" dirty="0" smtClean="0"/>
              <a:t> (</a:t>
            </a:r>
            <a:r>
              <a:rPr lang="en-US" sz="2400" dirty="0" err="1" smtClean="0"/>
              <a:t>Zigbee</a:t>
            </a:r>
            <a:r>
              <a:rPr lang="en-US" sz="2400" dirty="0" smtClean="0"/>
              <a:t>) – IPv6 (6LoWPAN)</a:t>
            </a:r>
          </a:p>
          <a:p>
            <a:r>
              <a:rPr lang="en-US" sz="2400" dirty="0" smtClean="0"/>
              <a:t>Bluetooth SIG – IPv6 (6LoWPAN)</a:t>
            </a:r>
          </a:p>
          <a:p>
            <a:r>
              <a:rPr lang="en-US" sz="2400" dirty="0" smtClean="0"/>
              <a:t>ISPs/Carriers – IPv6</a:t>
            </a:r>
          </a:p>
          <a:p>
            <a:r>
              <a:rPr lang="en-US" sz="2400" dirty="0" smtClean="0"/>
              <a:t>Networking Companies – IPv6</a:t>
            </a:r>
          </a:p>
          <a:p>
            <a:r>
              <a:rPr lang="en-US" sz="2400" dirty="0" smtClean="0"/>
              <a:t>Operating Systems – IPv6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industry see it?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62" y="1353592"/>
            <a:ext cx="193357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03574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</a:t>
            </a:r>
            <a:r>
              <a:rPr lang="en-US" dirty="0" err="1" smtClean="0"/>
              <a:t>iot</a:t>
            </a:r>
            <a:r>
              <a:rPr lang="en-US" dirty="0" smtClean="0"/>
              <a:t> have practical uses today?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739286"/>
              </p:ext>
            </p:extLst>
          </p:nvPr>
        </p:nvGraphicFramePr>
        <p:xfrm>
          <a:off x="472270" y="1395888"/>
          <a:ext cx="8239650" cy="4221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86930"/>
                <a:gridCol w="49527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Solution Areas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 Applications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Energy and Utilities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Smart Meters, </a:t>
                      </a:r>
                      <a:r>
                        <a:rPr lang="en-US" dirty="0" err="1" smtClean="0"/>
                        <a:t>SmartGrids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Building Automation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Demand Response, HVAC, Lighting, Surveillance, Security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Transportation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Connected Vehicles, Public Transportation, Freight &amp; Containers, Logistics &amp; Tracking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Retail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Vending Machine, </a:t>
                      </a:r>
                      <a:r>
                        <a:rPr lang="en-US" dirty="0" err="1" smtClean="0"/>
                        <a:t>PoS</a:t>
                      </a:r>
                      <a:r>
                        <a:rPr lang="en-US" dirty="0" smtClean="0"/>
                        <a:t>, Scanners, Kiosks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Healthcare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Medical Equipment, Remote Monitors, EHR Access, </a:t>
                      </a:r>
                      <a:r>
                        <a:rPr lang="en-US" dirty="0" err="1" smtClean="0"/>
                        <a:t>eOutpatient</a:t>
                      </a:r>
                      <a:r>
                        <a:rPr lang="en-US" dirty="0" smtClean="0"/>
                        <a:t> Care, Assisted Living, </a:t>
                      </a:r>
                      <a:r>
                        <a:rPr lang="en-US" dirty="0" err="1" smtClean="0"/>
                        <a:t>eHospital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Manufacturing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Industrial Process Control, PLC, Diagnostics, Energy Use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85176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340314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“…everything </a:t>
            </a:r>
            <a:r>
              <a:rPr lang="en-US" sz="2400" dirty="0"/>
              <a:t>in your home </a:t>
            </a:r>
            <a:r>
              <a:rPr lang="en-US" sz="2400" dirty="0" smtClean="0"/>
              <a:t>is </a:t>
            </a:r>
            <a:r>
              <a:rPr lang="en-US" sz="2400" dirty="0"/>
              <a:t>getting a chip or a sensor in the near future, even if the industry hasn't quite figured out how to tie it all together yet</a:t>
            </a:r>
            <a:r>
              <a:rPr lang="en-US" sz="2400" dirty="0" smtClean="0"/>
              <a:t>.”</a:t>
            </a:r>
          </a:p>
          <a:p>
            <a:r>
              <a:rPr lang="en-US" sz="2400" dirty="0" smtClean="0"/>
              <a:t>Fashionable </a:t>
            </a:r>
            <a:r>
              <a:rPr lang="en-US" sz="2400" dirty="0" err="1" smtClean="0"/>
              <a:t>wearables</a:t>
            </a:r>
            <a:r>
              <a:rPr lang="en-US" sz="2400" dirty="0" smtClean="0"/>
              <a:t> with sophisticated health monitoring</a:t>
            </a:r>
          </a:p>
          <a:p>
            <a:r>
              <a:rPr lang="en-US" sz="2400" dirty="0"/>
              <a:t>Self-driving/parking cars – many demos</a:t>
            </a:r>
          </a:p>
          <a:p>
            <a:pPr lvl="1"/>
            <a:r>
              <a:rPr lang="en-US" sz="2400" dirty="0" smtClean="0"/>
              <a:t>Advanced Driver Assistance Systems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electronics show 2015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75" y="4516900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14947" y="4330840"/>
            <a:ext cx="5583435" cy="2019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rgbClr val="0070C0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Autonomous robots, drones and bots</a:t>
            </a:r>
          </a:p>
          <a:p>
            <a:r>
              <a:rPr lang="en-US" sz="2400" dirty="0" smtClean="0"/>
              <a:t>Automation leveraging cloud-based analytics</a:t>
            </a:r>
          </a:p>
        </p:txBody>
      </p:sp>
    </p:spTree>
    <p:extLst>
      <p:ext uri="{BB962C8B-B14F-4D97-AF65-F5344CB8AC3E}">
        <p14:creationId xmlns:p14="http://schemas.microsoft.com/office/powerpoint/2010/main" val="17953820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Buildings are single largest consumer of power</a:t>
            </a:r>
          </a:p>
          <a:p>
            <a:pPr lvl="1"/>
            <a:r>
              <a:rPr lang="en-US" sz="2400" dirty="0" smtClean="0"/>
              <a:t>Facilities energy management can save up to 40% of costs</a:t>
            </a:r>
          </a:p>
          <a:p>
            <a:r>
              <a:rPr lang="en-US" sz="2400" dirty="0" smtClean="0"/>
              <a:t>Connected and Autonomous Vehicles</a:t>
            </a:r>
          </a:p>
          <a:p>
            <a:pPr lvl="1"/>
            <a:r>
              <a:rPr lang="en-US" sz="2400" dirty="0" smtClean="0"/>
              <a:t>Logistics and Transportation Management</a:t>
            </a:r>
          </a:p>
          <a:p>
            <a:pPr lvl="1"/>
            <a:r>
              <a:rPr lang="en-US" sz="2400" dirty="0" smtClean="0"/>
              <a:t>Real time parking assistance</a:t>
            </a:r>
          </a:p>
          <a:p>
            <a:pPr lvl="1"/>
            <a:r>
              <a:rPr lang="en-US" sz="2400" dirty="0" smtClean="0"/>
              <a:t>Real time scheduling (book/swap/track)</a:t>
            </a:r>
          </a:p>
          <a:p>
            <a:pPr lvl="1"/>
            <a:r>
              <a:rPr lang="en-US" sz="2400" dirty="0" smtClean="0"/>
              <a:t>Adaptive tracking/assistance (construction/traffic/legally parked)</a:t>
            </a:r>
          </a:p>
          <a:p>
            <a:pPr lvl="1"/>
            <a:r>
              <a:rPr lang="en-US" sz="2400" dirty="0" smtClean="0"/>
              <a:t>Remote control</a:t>
            </a:r>
          </a:p>
          <a:p>
            <a:pPr lvl="1"/>
            <a:r>
              <a:rPr lang="en-US" sz="2400" dirty="0" smtClean="0"/>
              <a:t>Real time EV charging station locator</a:t>
            </a:r>
          </a:p>
          <a:p>
            <a:r>
              <a:rPr lang="en-US" sz="2400" dirty="0" smtClean="0"/>
              <a:t>Manufacturing Intelligence</a:t>
            </a:r>
          </a:p>
          <a:p>
            <a:r>
              <a:rPr lang="en-US" sz="2400" dirty="0" smtClean="0"/>
              <a:t>Healthcare monitoring and assistance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6333" y="334095"/>
            <a:ext cx="8576362" cy="530996"/>
          </a:xfrm>
        </p:spPr>
        <p:txBody>
          <a:bodyPr/>
          <a:lstStyle/>
          <a:p>
            <a:r>
              <a:rPr lang="en-US" dirty="0" smtClean="0"/>
              <a:t>Benefits – Money/time/safety/efficiency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399" y="4381912"/>
            <a:ext cx="20288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43625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Companies through new products</a:t>
            </a:r>
          </a:p>
          <a:p>
            <a:r>
              <a:rPr lang="en-US" sz="2400" dirty="0" smtClean="0"/>
              <a:t>Consumers</a:t>
            </a:r>
          </a:p>
          <a:p>
            <a:r>
              <a:rPr lang="en-US" sz="2400" dirty="0" smtClean="0"/>
              <a:t>Operations/Engineering/Facilities</a:t>
            </a:r>
          </a:p>
          <a:p>
            <a:r>
              <a:rPr lang="en-US" sz="2400" dirty="0" smtClean="0"/>
              <a:t>Supported by Telecommunications Companies</a:t>
            </a:r>
          </a:p>
          <a:p>
            <a:r>
              <a:rPr lang="en-US" sz="2400" dirty="0" smtClean="0"/>
              <a:t>But…Not IT!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driving this?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03384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242489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view ipv6?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566863"/>
            <a:ext cx="466725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48166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Gartner sums it up nicely:</a:t>
            </a:r>
          </a:p>
          <a:p>
            <a:r>
              <a:rPr lang="en-US" sz="2400" dirty="0" smtClean="0"/>
              <a:t>IPv6 current phase:  Trough of Disillusionment</a:t>
            </a:r>
          </a:p>
          <a:p>
            <a:r>
              <a:rPr lang="en-US" sz="2400" dirty="0" smtClean="0"/>
              <a:t>IPv6 business value/benefit:  Low*</a:t>
            </a:r>
          </a:p>
          <a:p>
            <a:pPr marL="0" indent="0">
              <a:buNone/>
            </a:pP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*But…needed for </a:t>
            </a:r>
            <a:r>
              <a:rPr lang="en-US" sz="2400" i="1" dirty="0" err="1" smtClean="0"/>
              <a:t>IoT</a:t>
            </a:r>
            <a:r>
              <a:rPr lang="en-US" sz="2400" i="1" dirty="0" smtClean="0"/>
              <a:t> initiatives and recommended for Internet access because of CGN problems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ignore ipv6?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4136568"/>
            <a:ext cx="25431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64751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1262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Some are claiming IPv4 is not capable of continuing to support the Internet because of insufficient addressing capacity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problem?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314947" y="5993569"/>
            <a:ext cx="8373533" cy="51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rgbClr val="0070C0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Is this true?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92" y="2272968"/>
            <a:ext cx="5879973" cy="3697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65057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327251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Facilities – Evaluating energy management solutions which may require IPv6</a:t>
            </a:r>
          </a:p>
          <a:p>
            <a:r>
              <a:rPr lang="en-US" sz="2400" dirty="0" smtClean="0"/>
              <a:t>Engineering – Testing new systems/solutions using state of the art microcontrollers, sensors and actuators; expects universal connectivity</a:t>
            </a:r>
          </a:p>
          <a:p>
            <a:r>
              <a:rPr lang="en-US" sz="2400" dirty="0" smtClean="0"/>
              <a:t>Operations – Looking at new manufacturing capabilities leveraging state of the art microcontrollers, sensors…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Disconnect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32" y="4286414"/>
            <a:ext cx="25622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14948" y="4561951"/>
            <a:ext cx="5593484" cy="1790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rgbClr val="0070C0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Common problem: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“What do you mean I can’t just use it (IPv6)?  Why not?  So can you have that fixed by tomorrow?”</a:t>
            </a:r>
          </a:p>
        </p:txBody>
      </p:sp>
    </p:spTree>
    <p:extLst>
      <p:ext uri="{BB962C8B-B14F-4D97-AF65-F5344CB8AC3E}">
        <p14:creationId xmlns:p14="http://schemas.microsoft.com/office/powerpoint/2010/main" val="396167777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IT:  “No one is asking for IPv6, therefore we don’t need it.”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Problem:  Does your family ask for IPv4 or IPv6?  Do they care?  What if Facebook were only available via IPv6?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Many companies and industries see </a:t>
            </a:r>
            <a:r>
              <a:rPr lang="en-US" sz="2400" dirty="0" err="1" smtClean="0"/>
              <a:t>IoT</a:t>
            </a:r>
            <a:r>
              <a:rPr lang="en-US" sz="2400" dirty="0" smtClean="0"/>
              <a:t> initiatives as key parts of their strategy.  This will require IPv6; but, are you sure this is understood?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702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Hasn’t the Internet always used IPv4?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Is it possible to transition to a new protocol (IPv6)?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Let’s examine history.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 has always been Ipv4…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637662"/>
            <a:ext cx="18478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18557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1969 – Inception, First for nodes brought online</a:t>
            </a:r>
          </a:p>
          <a:p>
            <a:r>
              <a:rPr lang="en-US" sz="2400" dirty="0" smtClean="0"/>
              <a:t>1970 – ARPANET switches to Network Control Protocol (NCP)</a:t>
            </a:r>
          </a:p>
          <a:p>
            <a:r>
              <a:rPr lang="en-US" sz="2400" dirty="0" smtClean="0"/>
              <a:t>1974 – </a:t>
            </a:r>
            <a:r>
              <a:rPr lang="en-US" sz="2400" dirty="0" err="1" smtClean="0"/>
              <a:t>Vint</a:t>
            </a:r>
            <a:r>
              <a:rPr lang="en-US" sz="2400" dirty="0" smtClean="0"/>
              <a:t> Cerf and Bob Kahn public the initial design of TCP</a:t>
            </a:r>
          </a:p>
          <a:p>
            <a:r>
              <a:rPr lang="en-US" sz="2400" dirty="0" smtClean="0"/>
              <a:t>1975 – Operation of Internet transferred to DCA (now DISA)</a:t>
            </a:r>
          </a:p>
          <a:p>
            <a:r>
              <a:rPr lang="en-US" sz="2400" dirty="0" smtClean="0"/>
              <a:t>1978 – TCP split into TCP and IP; first SPAM message sent!</a:t>
            </a:r>
          </a:p>
          <a:p>
            <a:r>
              <a:rPr lang="en-US" sz="2400" dirty="0" smtClean="0"/>
              <a:t>1981 – RFC 801 published, NCP/TCP Transition Plan</a:t>
            </a:r>
          </a:p>
          <a:p>
            <a:r>
              <a:rPr lang="en-US" sz="2400" dirty="0" smtClean="0"/>
              <a:t>1982 – DCA standardizes Internet on TCP/IP</a:t>
            </a:r>
          </a:p>
          <a:p>
            <a:r>
              <a:rPr lang="en-US" sz="2400" dirty="0" smtClean="0"/>
              <a:t>1983 – NCP “turned off”, Internet now IP only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884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Question:  What drove the migration from NCP to TCP/IP?</a:t>
            </a:r>
          </a:p>
          <a:p>
            <a:r>
              <a:rPr lang="en-US" sz="2400" dirty="0" smtClean="0"/>
              <a:t>Answer:  Applications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Question:  Since NCP had many limitations which TCP/IP solved, were users/IT happy to switch?</a:t>
            </a:r>
          </a:p>
          <a:p>
            <a:r>
              <a:rPr lang="en-US" sz="2400" dirty="0" smtClean="0"/>
              <a:t>Answer:  No!  Many resisted the change.  DCA forced it.  Users oblivious as long as their applications work.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evolution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60" y="4668714"/>
            <a:ext cx="284797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536545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5"/>
            <a:ext cx="8373533" cy="499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Most will resist – the following may help illustrate: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will drive ipv6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110" y="1537428"/>
            <a:ext cx="4842129" cy="4950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6554911" y="5436036"/>
            <a:ext cx="2418255" cy="1011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rgbClr val="0070C0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From Simon </a:t>
            </a:r>
            <a:r>
              <a:rPr lang="en-US" sz="1400" dirty="0" err="1" smtClean="0"/>
              <a:t>Wardley’s</a:t>
            </a:r>
            <a:endParaRPr lang="en-US" sz="1400" dirty="0" smtClean="0"/>
          </a:p>
          <a:p>
            <a:pPr marL="0" indent="0">
              <a:buFont typeface="Arial"/>
              <a:buNone/>
            </a:pPr>
            <a:r>
              <a:rPr lang="en-US" sz="1400" dirty="0" smtClean="0"/>
              <a:t>Bits or Pieces blog,</a:t>
            </a:r>
          </a:p>
          <a:p>
            <a:pPr marL="0" indent="0">
              <a:buFont typeface="Arial"/>
              <a:buNone/>
            </a:pPr>
            <a:r>
              <a:rPr lang="en-US" sz="1400" dirty="0" smtClean="0"/>
              <a:t>highly recommended!</a:t>
            </a:r>
          </a:p>
        </p:txBody>
      </p:sp>
    </p:spTree>
    <p:extLst>
      <p:ext uri="{BB962C8B-B14F-4D97-AF65-F5344CB8AC3E}">
        <p14:creationId xmlns:p14="http://schemas.microsoft.com/office/powerpoint/2010/main" val="128788380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Why did an online book reseller capture the cloud market?  How can that company now dominate this market space with all the “established” players scrambling to try to catch up?</a:t>
            </a:r>
          </a:p>
          <a:p>
            <a:r>
              <a:rPr lang="en-US" sz="2400" dirty="0" smtClean="0"/>
              <a:t>Because we’re a victim of our own success.  TCP/IP and specifically IPv4 is so successful and so commonplace that it literally is the Matrix.  We can’t even see it any more.</a:t>
            </a:r>
          </a:p>
          <a:p>
            <a:r>
              <a:rPr lang="en-US" sz="2400" dirty="0" smtClean="0"/>
              <a:t>Only people outside the industry who don’t understand “the rules” can see the need for something new and don’t care if it’s inconvenient.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resisting IPv6?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55" y="5331893"/>
            <a:ext cx="21431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9543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IoT</a:t>
            </a:r>
            <a:r>
              <a:rPr lang="en-US" sz="2400" dirty="0" smtClean="0"/>
              <a:t> component producers (engineers)</a:t>
            </a:r>
          </a:p>
          <a:p>
            <a:r>
              <a:rPr lang="en-US" sz="2400" dirty="0" smtClean="0"/>
              <a:t>Almost 20 billion net new units/year, increasing exponentially for several different categories (microcontrollers, sensors, actuators, etc.)</a:t>
            </a:r>
          </a:p>
          <a:p>
            <a:r>
              <a:rPr lang="en-US" sz="2400" dirty="0" smtClean="0"/>
              <a:t>Need to support universal connectivity</a:t>
            </a:r>
          </a:p>
          <a:p>
            <a:r>
              <a:rPr lang="en-US" sz="2400" dirty="0" smtClean="0"/>
              <a:t>“Those Internet/Networking People” have two standards, IPv4 and IPv6</a:t>
            </a:r>
          </a:p>
          <a:p>
            <a:r>
              <a:rPr lang="en-US" sz="2400" dirty="0" smtClean="0"/>
              <a:t>IPv4 supports around 4 billion unique nodes</a:t>
            </a:r>
          </a:p>
          <a:p>
            <a:r>
              <a:rPr lang="en-US" sz="2400" dirty="0" smtClean="0"/>
              <a:t>IPv6 supports virtually unlimited nodes</a:t>
            </a:r>
          </a:p>
          <a:p>
            <a:r>
              <a:rPr lang="en-US" sz="2400" dirty="0" smtClean="0"/>
              <a:t>For an engineer who doesn’t understand “the rules”, the choice is obvious – IPv6</a:t>
            </a:r>
          </a:p>
          <a:p>
            <a:r>
              <a:rPr lang="en-US" sz="2400" dirty="0" smtClean="0"/>
              <a:t>Decision has been made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driving ipv6?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4020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Confession:</a:t>
            </a:r>
          </a:p>
          <a:p>
            <a:pPr marL="0" indent="0">
              <a:buNone/>
            </a:pPr>
            <a:r>
              <a:rPr lang="en-US" sz="2400" dirty="0" smtClean="0"/>
              <a:t>I can’t predict the future.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Really irritates my clients…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when do I need to support IPv6?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3563198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86831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How to measure IPv6?</a:t>
            </a:r>
          </a:p>
          <a:p>
            <a:r>
              <a:rPr lang="en-US" sz="2400" dirty="0" smtClean="0"/>
              <a:t>How </a:t>
            </a:r>
            <a:r>
              <a:rPr lang="en-US" sz="2400" dirty="0"/>
              <a:t>much traffic uses IPv6?</a:t>
            </a:r>
          </a:p>
          <a:p>
            <a:r>
              <a:rPr lang="en-US" sz="2400" dirty="0" smtClean="0"/>
              <a:t>How </a:t>
            </a:r>
            <a:r>
              <a:rPr lang="en-US" sz="2400" dirty="0"/>
              <a:t>many connections use IPv6?</a:t>
            </a:r>
          </a:p>
          <a:p>
            <a:r>
              <a:rPr lang="en-US" sz="2400" dirty="0" smtClean="0"/>
              <a:t>How </a:t>
            </a:r>
            <a:r>
              <a:rPr lang="en-US" sz="2400" dirty="0"/>
              <a:t>many routes are IPv6 routes?</a:t>
            </a:r>
          </a:p>
          <a:p>
            <a:r>
              <a:rPr lang="en-US" sz="2400" dirty="0" smtClean="0"/>
              <a:t>How </a:t>
            </a:r>
            <a:r>
              <a:rPr lang="en-US" sz="2400" dirty="0"/>
              <a:t>many service providers offer IPv6?</a:t>
            </a:r>
          </a:p>
          <a:p>
            <a:r>
              <a:rPr lang="en-US" sz="2400" dirty="0" smtClean="0"/>
              <a:t>How </a:t>
            </a:r>
            <a:r>
              <a:rPr lang="en-US" sz="2400" dirty="0"/>
              <a:t>many domain names have AAAA RRs?</a:t>
            </a:r>
          </a:p>
          <a:p>
            <a:r>
              <a:rPr lang="en-US" sz="2400" dirty="0" smtClean="0"/>
              <a:t>How </a:t>
            </a:r>
            <a:r>
              <a:rPr lang="en-US" sz="2400" dirty="0"/>
              <a:t>many domain NS’s use AAAA’s?</a:t>
            </a:r>
          </a:p>
          <a:p>
            <a:r>
              <a:rPr lang="en-US" sz="2400" dirty="0" smtClean="0"/>
              <a:t>How </a:t>
            </a:r>
            <a:r>
              <a:rPr lang="en-US" sz="2400" dirty="0"/>
              <a:t>many DNS queries are for AAAA RRs?</a:t>
            </a:r>
          </a:p>
          <a:p>
            <a:r>
              <a:rPr lang="en-US" sz="2400" dirty="0" smtClean="0"/>
              <a:t>How </a:t>
            </a:r>
            <a:r>
              <a:rPr lang="en-US" sz="2400" dirty="0"/>
              <a:t>many DNS queries are made over IPv6?</a:t>
            </a:r>
          </a:p>
          <a:p>
            <a:r>
              <a:rPr lang="en-US" sz="2400" dirty="0" smtClean="0"/>
              <a:t>How </a:t>
            </a:r>
            <a:r>
              <a:rPr lang="en-US" sz="2400" dirty="0"/>
              <a:t>many end devices have IPv6?</a:t>
            </a:r>
          </a:p>
          <a:p>
            <a:r>
              <a:rPr lang="en-US" sz="2400" dirty="0" smtClean="0"/>
              <a:t>How </a:t>
            </a:r>
            <a:r>
              <a:rPr lang="en-US" sz="2400" dirty="0"/>
              <a:t>many end devices use IPv6? </a:t>
            </a:r>
          </a:p>
          <a:p>
            <a:pPr marL="0" indent="0">
              <a:buNone/>
            </a:pPr>
            <a:r>
              <a:rPr lang="en-US" sz="2400" dirty="0"/>
              <a:t>(and many more</a:t>
            </a:r>
            <a:r>
              <a:rPr lang="en-US" sz="2400" dirty="0" smtClean="0"/>
              <a:t>!)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IPv6 Adoption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4901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Questions to Answer:</a:t>
            </a:r>
          </a:p>
          <a:p>
            <a:r>
              <a:rPr lang="en-US" sz="2400" dirty="0" smtClean="0"/>
              <a:t>What exactly is addressing supposed to do?</a:t>
            </a:r>
          </a:p>
          <a:p>
            <a:r>
              <a:rPr lang="en-US" sz="2400" dirty="0" smtClean="0"/>
              <a:t>Where are we at with IPv4?</a:t>
            </a:r>
          </a:p>
          <a:p>
            <a:r>
              <a:rPr lang="en-US" sz="2400" dirty="0" smtClean="0"/>
              <a:t>What would merit considering a replacement?</a:t>
            </a:r>
          </a:p>
          <a:p>
            <a:r>
              <a:rPr lang="en-US" sz="2400" dirty="0" smtClean="0"/>
              <a:t>What happens if we do nothing?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examine the situation</a:t>
            </a:r>
            <a:endParaRPr lang="en-US" dirty="0"/>
          </a:p>
        </p:txBody>
      </p:sp>
      <p:pic>
        <p:nvPicPr>
          <p:cNvPr id="7170" name="Picture 2" descr="http://mktr2mktr.com/wp-content/uploads/2014/04/data-detective-magnifying-gl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20" y="3436537"/>
            <a:ext cx="4457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324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Best </a:t>
            </a:r>
            <a:r>
              <a:rPr lang="en-US" sz="2400" dirty="0"/>
              <a:t>way is to measure end to end capability - can a user/endpoint connect to IPv6 site/service/app?  This requires all the </a:t>
            </a:r>
            <a:r>
              <a:rPr lang="en-US" sz="2400" dirty="0" smtClean="0"/>
              <a:t>previously mentioned points…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IPv6 Adoption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7537"/>
            <a:ext cx="67056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85705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Data from last 3 years; projection for next 3 years based on that: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have we been/are we going?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76529"/>
            <a:ext cx="67056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463766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Aggressive:		10% penetration</a:t>
            </a:r>
          </a:p>
          <a:p>
            <a:r>
              <a:rPr lang="en-US" sz="2400" dirty="0" smtClean="0"/>
              <a:t>Moderate:			15% penetration</a:t>
            </a:r>
          </a:p>
          <a:p>
            <a:r>
              <a:rPr lang="en-US" sz="2400" dirty="0" smtClean="0"/>
              <a:t>Conservative:	20% penetration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Current penetration in US:</a:t>
            </a:r>
          </a:p>
          <a:p>
            <a:r>
              <a:rPr lang="en-US" sz="2400" dirty="0" smtClean="0"/>
              <a:t>Approaching 15%</a:t>
            </a:r>
          </a:p>
          <a:p>
            <a:r>
              <a:rPr lang="en-US" sz="2400" dirty="0" smtClean="0"/>
              <a:t>Will pass 20% well before the end of the year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Current number of IPv6 Internet Users in US:</a:t>
            </a:r>
          </a:p>
          <a:p>
            <a:pPr marL="0" indent="0">
              <a:buNone/>
            </a:pPr>
            <a:r>
              <a:rPr lang="en-US" sz="2400" dirty="0" smtClean="0"/>
              <a:t>34,083,812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constitutes critical mass?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035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are Internet Service Providers doing?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					Top Transit AS Overview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indicators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2495907"/>
            <a:ext cx="62388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23534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US Providers and ipv6 status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728446"/>
              </p:ext>
            </p:extLst>
          </p:nvPr>
        </p:nvGraphicFramePr>
        <p:xfrm>
          <a:off x="934496" y="1678344"/>
          <a:ext cx="7305152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52576"/>
                <a:gridCol w="36525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ISP/Service Provider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Traffic%</a:t>
                      </a:r>
                      <a:r>
                        <a:rPr lang="en-US" baseline="0" dirty="0" smtClean="0"/>
                        <a:t> which is IPv6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Fiber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74.2%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Verizon Wireless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63.2%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T-Mobile USA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46.1%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Comcast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AT&amp;T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27.1%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CloudFlare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21.6%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Hughes Network Systems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Hurricane Electric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 Warner Cable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12.4%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11420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IPv4 address exhaustion?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96148"/>
              </p:ext>
            </p:extLst>
          </p:nvPr>
        </p:nvGraphicFramePr>
        <p:xfrm>
          <a:off x="924449" y="1850122"/>
          <a:ext cx="7315198" cy="2992755"/>
        </p:xfrm>
        <a:graphic>
          <a:graphicData uri="http://schemas.openxmlformats.org/drawingml/2006/table">
            <a:tbl>
              <a:tblPr/>
              <a:tblGrid>
                <a:gridCol w="1627832"/>
                <a:gridCol w="1838849"/>
                <a:gridCol w="1728316"/>
                <a:gridCol w="2120201"/>
              </a:tblGrid>
              <a:tr h="390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Registry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Depletion Date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Available /8s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Feb-11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Exhausted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APNIC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Apr-11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0.7624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Depleted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RIPE NCC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Sep-12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Depleted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LACNIC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Jun-14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Depleted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Apr-15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Stage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AFRINIC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Apr-19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2.7922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78537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Recommended because:</a:t>
            </a:r>
          </a:p>
          <a:p>
            <a:r>
              <a:rPr lang="en-US" sz="2400" dirty="0" err="1" smtClean="0"/>
              <a:t>IoT</a:t>
            </a:r>
            <a:r>
              <a:rPr lang="en-US" sz="2400" dirty="0" smtClean="0"/>
              <a:t> will drive IPv6 – monitor this space carefully</a:t>
            </a:r>
          </a:p>
          <a:p>
            <a:r>
              <a:rPr lang="en-US" sz="2400" dirty="0" smtClean="0"/>
              <a:t>Mobility moving to IPv6</a:t>
            </a:r>
          </a:p>
          <a:p>
            <a:pPr lvl="1"/>
            <a:r>
              <a:rPr lang="en-US" sz="2400" dirty="0" smtClean="0"/>
              <a:t>Largest US Wireless Carrier – Verizon, majority of their traffic is IPv6, all 4G handsets must support IPv6</a:t>
            </a:r>
          </a:p>
          <a:p>
            <a:pPr lvl="1"/>
            <a:r>
              <a:rPr lang="en-US" sz="2400" dirty="0" smtClean="0"/>
              <a:t>T-Mobile USA – New Android handsets are IPv6-only with 464XLAT for backwards compatibility with IPv4, but doesn’t work with everything</a:t>
            </a:r>
          </a:p>
          <a:p>
            <a:pPr lvl="1"/>
            <a:r>
              <a:rPr lang="en-US" sz="2400" dirty="0" smtClean="0"/>
              <a:t>AT&amp;T and Sprint have fully deployed IPv6 core; M2M networks are IPv6-only; only a matter of time before migrate to IPv6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 really need IPv6?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592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Recommended because:</a:t>
            </a:r>
          </a:p>
          <a:p>
            <a:r>
              <a:rPr lang="en-US" sz="2400" dirty="0" smtClean="0"/>
              <a:t>All major US ISPs are deploying IPv6</a:t>
            </a:r>
          </a:p>
          <a:p>
            <a:r>
              <a:rPr lang="en-US" sz="2400" dirty="0" smtClean="0"/>
              <a:t>Most major ISPs are also deploying CGN to conserve IPv4 address space</a:t>
            </a:r>
          </a:p>
          <a:p>
            <a:r>
              <a:rPr lang="en-US" sz="2400" dirty="0" smtClean="0"/>
              <a:t>CGN breaks/degrades many applications – the content provider (read – you) will be blamed for problems</a:t>
            </a:r>
          </a:p>
          <a:p>
            <a:r>
              <a:rPr lang="en-US" sz="2400" dirty="0" smtClean="0"/>
              <a:t>IPv4 Exhaustion increases pressure to migrate to IPv6</a:t>
            </a:r>
          </a:p>
          <a:p>
            <a:r>
              <a:rPr lang="en-US" sz="2400" dirty="0" smtClean="0"/>
              <a:t>Silicon Valley/Technology leaders have long since deployed IPv6</a:t>
            </a:r>
          </a:p>
          <a:p>
            <a:pPr lvl="1"/>
            <a:r>
              <a:rPr lang="en-US" sz="2400" dirty="0" smtClean="0"/>
              <a:t>Facebook moving to IPv6 only network</a:t>
            </a:r>
          </a:p>
          <a:p>
            <a:pPr lvl="1"/>
            <a:r>
              <a:rPr lang="en-US" sz="2400" dirty="0" smtClean="0"/>
              <a:t>Start expecting enhanced features requiring IPv6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 really need IPv6?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0580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Remember, all I’m offering is the truth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48" y="1547394"/>
            <a:ext cx="9168384" cy="3778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63143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Lab – Unless you enjoy learning in production…</a:t>
            </a:r>
          </a:p>
          <a:p>
            <a:r>
              <a:rPr lang="en-US" sz="2400" dirty="0" smtClean="0"/>
              <a:t>No lab budget?  Home lab works too.</a:t>
            </a:r>
          </a:p>
          <a:p>
            <a:r>
              <a:rPr lang="en-US" sz="2400" dirty="0" smtClean="0"/>
              <a:t>Goals:</a:t>
            </a:r>
          </a:p>
          <a:p>
            <a:pPr lvl="1"/>
            <a:r>
              <a:rPr lang="en-US" sz="2400" dirty="0" smtClean="0"/>
              <a:t>Connectivity to IPv6 Internet</a:t>
            </a:r>
          </a:p>
          <a:p>
            <a:pPr lvl="1"/>
            <a:r>
              <a:rPr lang="en-US" sz="2400" dirty="0" smtClean="0"/>
              <a:t>Allow </a:t>
            </a:r>
            <a:r>
              <a:rPr lang="en-US" sz="2400" dirty="0"/>
              <a:t>remote access from IPv6 Internet</a:t>
            </a:r>
          </a:p>
          <a:p>
            <a:pPr lvl="1"/>
            <a:r>
              <a:rPr lang="en-US" sz="2400" dirty="0" smtClean="0"/>
              <a:t>Allow option of making applications/services available from IPv6 Internet</a:t>
            </a:r>
          </a:p>
          <a:p>
            <a:pPr lvl="1"/>
            <a:r>
              <a:rPr lang="en-US" sz="2400" dirty="0" smtClean="0"/>
              <a:t>Allow access to IPv6 Internet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 start?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014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lvl="0" fontAlgn="ctr"/>
            <a:r>
              <a:rPr lang="en-US" sz="2400" dirty="0" smtClean="0"/>
              <a:t>Uniqueness </a:t>
            </a:r>
            <a:r>
              <a:rPr lang="en-US" sz="2400" dirty="0"/>
              <a:t>- uniquely identify endpoints</a:t>
            </a:r>
          </a:p>
          <a:p>
            <a:pPr fontAlgn="ctr"/>
            <a:r>
              <a:rPr lang="en-US" sz="2400" dirty="0"/>
              <a:t>Topology - identify the topological location an address may exist in</a:t>
            </a:r>
          </a:p>
          <a:p>
            <a:pPr lvl="0" fontAlgn="ctr"/>
            <a:r>
              <a:rPr lang="en-US" sz="2400" dirty="0" smtClean="0"/>
              <a:t>Registration </a:t>
            </a:r>
            <a:r>
              <a:rPr lang="en-US" sz="2400" dirty="0"/>
              <a:t>- enable identification of party responsible for address (troubleshooting, </a:t>
            </a:r>
            <a:r>
              <a:rPr lang="en-US" sz="2400" dirty="0" smtClean="0"/>
              <a:t>security, etc</a:t>
            </a:r>
            <a:r>
              <a:rPr lang="en-US" sz="2400" dirty="0"/>
              <a:t>.)</a:t>
            </a:r>
          </a:p>
          <a:p>
            <a:pPr fontAlgn="ctr"/>
            <a:r>
              <a:rPr lang="en-US" sz="2400" dirty="0" err="1"/>
              <a:t>Routability</a:t>
            </a:r>
            <a:r>
              <a:rPr lang="en-US" sz="2400" dirty="0"/>
              <a:t> - </a:t>
            </a:r>
            <a:r>
              <a:rPr lang="en-US" sz="2400" dirty="0" smtClean="0"/>
              <a:t>address </a:t>
            </a:r>
            <a:r>
              <a:rPr lang="en-US" sz="2400" dirty="0"/>
              <a:t>may be routed on the Internet </a:t>
            </a:r>
            <a:r>
              <a:rPr lang="en-US" sz="2400" dirty="0" smtClean="0"/>
              <a:t>(reachable) in </a:t>
            </a:r>
            <a:r>
              <a:rPr lang="en-US" sz="2400" dirty="0"/>
              <a:t>a scalable fashion</a:t>
            </a:r>
          </a:p>
          <a:p>
            <a:pPr lvl="0" fontAlgn="ctr"/>
            <a:r>
              <a:rPr lang="en-US" sz="2400" dirty="0" smtClean="0"/>
              <a:t>Operations </a:t>
            </a:r>
            <a:r>
              <a:rPr lang="en-US" sz="2400" dirty="0"/>
              <a:t>- The combination of the above to provide operational simplicity including supporting applications/services</a:t>
            </a:r>
          </a:p>
          <a:p>
            <a:pPr lvl="0" font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IP addressing Provide?</a:t>
            </a:r>
            <a:endParaRPr lang="en-US" dirty="0"/>
          </a:p>
        </p:txBody>
      </p:sp>
      <p:pic>
        <p:nvPicPr>
          <p:cNvPr id="11266" name="Picture 2" descr="http://madebytribe.co/wp-content/uploads/2014/11/checkli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141" y="5227652"/>
            <a:ext cx="1432560" cy="122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73786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proficiency requires practice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37" y="914402"/>
            <a:ext cx="6283071" cy="55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61606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Talk to your ISP about provisioning IPv6</a:t>
            </a:r>
          </a:p>
          <a:p>
            <a:r>
              <a:rPr lang="en-US" sz="2400" dirty="0" smtClean="0"/>
              <a:t>Will require patience</a:t>
            </a:r>
          </a:p>
          <a:p>
            <a:r>
              <a:rPr lang="en-US" sz="2400" dirty="0" smtClean="0"/>
              <a:t>15% of people having IPv6 means 85% don’t…</a:t>
            </a:r>
          </a:p>
          <a:p>
            <a:r>
              <a:rPr lang="en-US" sz="2400" dirty="0" smtClean="0"/>
              <a:t>Much of ISP staff have little or no IPv6 experience</a:t>
            </a:r>
          </a:p>
          <a:p>
            <a:r>
              <a:rPr lang="en-US" sz="2400" dirty="0" smtClean="0"/>
              <a:t>Not uncommon to hear:</a:t>
            </a:r>
          </a:p>
          <a:p>
            <a:pPr lvl="1"/>
            <a:r>
              <a:rPr lang="en-US" sz="2400" dirty="0" smtClean="0"/>
              <a:t>“What’s that?”</a:t>
            </a:r>
          </a:p>
          <a:p>
            <a:pPr lvl="1"/>
            <a:r>
              <a:rPr lang="en-US" sz="2400" dirty="0" smtClean="0"/>
              <a:t>“Why do you want that?”</a:t>
            </a:r>
          </a:p>
          <a:p>
            <a:pPr lvl="1"/>
            <a:r>
              <a:rPr lang="en-US" sz="2400" dirty="0" smtClean="0"/>
              <a:t>“No one is using it.”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 to IPv6 internet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14" y="3709892"/>
            <a:ext cx="280035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73305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Expectations for ISPs:</a:t>
            </a:r>
          </a:p>
          <a:p>
            <a:r>
              <a:rPr lang="en-US" sz="2400" dirty="0" smtClean="0"/>
              <a:t>All Tier 1 and the vast majority of mid-range ISPs have deployed IPv6</a:t>
            </a:r>
          </a:p>
          <a:p>
            <a:pPr lvl="1"/>
            <a:r>
              <a:rPr lang="en-US" sz="2400" dirty="0" smtClean="0"/>
              <a:t>If your ISP doesn’t offer IPv6 service you should look at switching providers</a:t>
            </a:r>
          </a:p>
          <a:p>
            <a:pPr lvl="1"/>
            <a:r>
              <a:rPr lang="en-US" sz="2400" dirty="0" smtClean="0"/>
              <a:t>You may be able to find cheaper service which also includes IPv6</a:t>
            </a:r>
          </a:p>
          <a:p>
            <a:r>
              <a:rPr lang="en-US" sz="2400" dirty="0" smtClean="0"/>
              <a:t>If your ISP talks about a surcharge for IPv6 you should look at switching providers, see above points</a:t>
            </a:r>
          </a:p>
          <a:p>
            <a:pPr lvl="1"/>
            <a:r>
              <a:rPr lang="en-US" sz="2400" dirty="0" smtClean="0"/>
              <a:t>Exception – You may have to pay one time provisioning fees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 to IPv6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546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Expectations for ISPs:</a:t>
            </a:r>
          </a:p>
          <a:p>
            <a:r>
              <a:rPr lang="en-US" sz="2400" dirty="0" smtClean="0"/>
              <a:t>Provision for native service</a:t>
            </a:r>
          </a:p>
          <a:p>
            <a:pPr lvl="1"/>
            <a:r>
              <a:rPr lang="en-US" sz="2400" dirty="0" smtClean="0"/>
              <a:t>Try to avoid tunneled service – this is grounds for shopping</a:t>
            </a:r>
          </a:p>
          <a:p>
            <a:pPr lvl="1"/>
            <a:r>
              <a:rPr lang="en-US" sz="2400" dirty="0" smtClean="0"/>
              <a:t>If your Internet access is through MPLS, 6PE or 6VPE is fine</a:t>
            </a:r>
            <a:endParaRPr lang="en-US" sz="2400" dirty="0"/>
          </a:p>
          <a:p>
            <a:pPr marL="228600" lvl="1" indent="0"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 to IPv6 internet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4085860"/>
            <a:ext cx="284797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49598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Deployment:</a:t>
            </a:r>
          </a:p>
          <a:p>
            <a:r>
              <a:rPr lang="en-US" sz="2400" dirty="0" smtClean="0"/>
              <a:t>Single connection to ISP, assuming default route</a:t>
            </a:r>
          </a:p>
          <a:p>
            <a:pPr lvl="1"/>
            <a:r>
              <a:rPr lang="en-US" sz="2400" dirty="0" smtClean="0"/>
              <a:t>Configuring IPv6 address and default route is easy</a:t>
            </a:r>
          </a:p>
          <a:p>
            <a:pPr lvl="1"/>
            <a:r>
              <a:rPr lang="en-US" sz="2400" dirty="0" smtClean="0"/>
              <a:t>Make sure all your IPv4 security/controls are equivalent or acceptable for IPv6 – watch out for management access</a:t>
            </a:r>
          </a:p>
          <a:p>
            <a:pPr lvl="1"/>
            <a:r>
              <a:rPr lang="en-US" sz="2400" dirty="0" smtClean="0"/>
              <a:t>Possible to do on your own but watch out for the above; make sure IPv6 configuration, features and functionality of equipment clearly understood</a:t>
            </a:r>
          </a:p>
          <a:p>
            <a:r>
              <a:rPr lang="en-US" sz="2400" dirty="0" smtClean="0"/>
              <a:t>Multi-homed</a:t>
            </a:r>
          </a:p>
          <a:p>
            <a:pPr lvl="1"/>
            <a:r>
              <a:rPr lang="en-US" sz="2400" dirty="0" smtClean="0"/>
              <a:t>Recommend getting help, even if it’s just to review your configuration and talk through 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 to IPv6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1177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Equipment:</a:t>
            </a:r>
          </a:p>
          <a:p>
            <a:r>
              <a:rPr lang="en-US" sz="2400" dirty="0" smtClean="0"/>
              <a:t>All major network/security vendors have long supported IPv6</a:t>
            </a:r>
          </a:p>
          <a:p>
            <a:r>
              <a:rPr lang="en-US" sz="2400" dirty="0" smtClean="0"/>
              <a:t>Your equipment may not support IPv6 because:</a:t>
            </a:r>
          </a:p>
          <a:p>
            <a:pPr lvl="1"/>
            <a:r>
              <a:rPr lang="en-US" sz="2400" dirty="0" smtClean="0"/>
              <a:t>Software upgrade needed</a:t>
            </a:r>
          </a:p>
          <a:p>
            <a:pPr lvl="1"/>
            <a:r>
              <a:rPr lang="en-US" sz="2400" dirty="0" smtClean="0"/>
              <a:t>Hardware upgrade needed</a:t>
            </a:r>
          </a:p>
          <a:p>
            <a:pPr lvl="1"/>
            <a:r>
              <a:rPr lang="en-US" sz="2400" dirty="0" smtClean="0"/>
              <a:t>Legacy solution, needs to be replaced</a:t>
            </a:r>
          </a:p>
          <a:p>
            <a:r>
              <a:rPr lang="en-US" sz="2400" dirty="0" smtClean="0"/>
              <a:t>Solution:</a:t>
            </a:r>
          </a:p>
          <a:p>
            <a:pPr lvl="1"/>
            <a:r>
              <a:rPr lang="en-US" sz="2400" dirty="0" smtClean="0"/>
              <a:t>Equipment under support contract, no additional costs for upgrade.  Plan and execute.</a:t>
            </a:r>
          </a:p>
          <a:p>
            <a:pPr lvl="1"/>
            <a:r>
              <a:rPr lang="en-US" sz="2400" dirty="0" smtClean="0"/>
              <a:t>Costs involved</a:t>
            </a:r>
          </a:p>
          <a:p>
            <a:pPr lvl="2"/>
            <a:r>
              <a:rPr lang="en-US" sz="2200" dirty="0" smtClean="0"/>
              <a:t>Budget available – plan and execute</a:t>
            </a:r>
          </a:p>
          <a:p>
            <a:pPr lvl="2"/>
            <a:r>
              <a:rPr lang="en-US" sz="2200" dirty="0" smtClean="0"/>
              <a:t>Budget not available – get in next year’s plan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 to IPv6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9241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Once connected to IPv6 Internet, look at setting up remote access</a:t>
            </a:r>
          </a:p>
          <a:p>
            <a:r>
              <a:rPr lang="en-US" sz="2400" dirty="0" smtClean="0"/>
              <a:t>User Remote Access (VPN)</a:t>
            </a:r>
          </a:p>
          <a:p>
            <a:r>
              <a:rPr lang="en-US" sz="2400" dirty="0" smtClean="0"/>
              <a:t>Site Remote Access (VPN)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More and more common for SOHO sites to be unable to obtain a public IPv4 address.  This can be a problem for remote management.  Solution – use IPv6.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Note:  IPv6 VPN access still allows using IPv4 for the “inside” connection.  This is the easy button for IPv6 remote access.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 remote access from IPv6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1992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Full support of IPv6 for applications will take years, perhaps decades:</a:t>
            </a:r>
          </a:p>
          <a:p>
            <a:r>
              <a:rPr lang="en-US" sz="2400" dirty="0" smtClean="0"/>
              <a:t>Operating system must support (all major ones do but requires configuration/testing)</a:t>
            </a:r>
          </a:p>
          <a:p>
            <a:r>
              <a:rPr lang="en-US" sz="2400" dirty="0" smtClean="0"/>
              <a:t>Application platform/components must support (most major ones do but requires configuration/testing)</a:t>
            </a:r>
          </a:p>
          <a:p>
            <a:r>
              <a:rPr lang="en-US" sz="2400" dirty="0" smtClean="0"/>
              <a:t>Application typically requires re-work (coding) to support IPv6</a:t>
            </a:r>
          </a:p>
          <a:p>
            <a:pPr lvl="1"/>
            <a:r>
              <a:rPr lang="en-US" sz="2400" dirty="0" smtClean="0"/>
              <a:t>Database fields (32 bit </a:t>
            </a:r>
            <a:r>
              <a:rPr lang="en-US" sz="2400" dirty="0" smtClean="0">
                <a:sym typeface="Wingdings" panose="05000000000000000000" pitchFamily="2" charset="2"/>
              </a:rPr>
              <a:t> 128 bit fields)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User input/forms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Dealing with IPv6 DNS records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Address normalization, etc…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 publishing to IPv6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3273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While application teams starting thinking about migrating to IPv6, an interim solution is required.  Options:</a:t>
            </a:r>
          </a:p>
          <a:p>
            <a:r>
              <a:rPr lang="en-US" sz="2400" dirty="0" smtClean="0"/>
              <a:t>NAT64</a:t>
            </a:r>
          </a:p>
          <a:p>
            <a:pPr lvl="1"/>
            <a:r>
              <a:rPr lang="en-US" sz="2400" dirty="0" smtClean="0"/>
              <a:t>Appears to be easy button but complex to troubleshoot, limited flexibility, MTU problems difficult to solve/diagnose</a:t>
            </a:r>
          </a:p>
          <a:p>
            <a:r>
              <a:rPr lang="en-US" sz="2400" dirty="0" smtClean="0"/>
              <a:t>Reverse Proxy</a:t>
            </a:r>
          </a:p>
          <a:p>
            <a:pPr lvl="1"/>
            <a:r>
              <a:rPr lang="en-US" sz="2400" dirty="0" smtClean="0"/>
              <a:t>Workable solution for “</a:t>
            </a:r>
            <a:r>
              <a:rPr lang="en-US" sz="2400" dirty="0" err="1" smtClean="0"/>
              <a:t>proxyable</a:t>
            </a:r>
            <a:r>
              <a:rPr lang="en-US" sz="2400" dirty="0" smtClean="0"/>
              <a:t>” applications, performance/scale is the limiting factor</a:t>
            </a:r>
          </a:p>
          <a:p>
            <a:r>
              <a:rPr lang="en-US" sz="2400" dirty="0" smtClean="0"/>
              <a:t>SLB64</a:t>
            </a:r>
          </a:p>
          <a:p>
            <a:pPr lvl="1"/>
            <a:r>
              <a:rPr lang="en-US" sz="2400" dirty="0" smtClean="0"/>
              <a:t>Generally the best solution – supported by all major load balancer (ADC) solutions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 publishing to IPv6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7756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For testing, development and potentially some Internet sites/applications/services.  Options include:</a:t>
            </a:r>
          </a:p>
          <a:p>
            <a:r>
              <a:rPr lang="en-US" sz="2400" dirty="0" smtClean="0"/>
              <a:t>Dual stack intranet</a:t>
            </a:r>
          </a:p>
          <a:p>
            <a:pPr lvl="1"/>
            <a:r>
              <a:rPr lang="en-US" sz="2400" dirty="0" smtClean="0"/>
              <a:t>Ideal but typically a major project</a:t>
            </a:r>
          </a:p>
          <a:p>
            <a:r>
              <a:rPr lang="en-US" sz="2400" dirty="0" smtClean="0"/>
              <a:t>Proxy</a:t>
            </a:r>
          </a:p>
          <a:p>
            <a:pPr lvl="1"/>
            <a:r>
              <a:rPr lang="en-US" sz="2400" dirty="0" smtClean="0"/>
              <a:t>Good solution for “</a:t>
            </a:r>
            <a:r>
              <a:rPr lang="en-US" sz="2400" dirty="0" err="1" smtClean="0"/>
              <a:t>proxyable</a:t>
            </a:r>
            <a:r>
              <a:rPr lang="en-US" sz="2400" dirty="0" smtClean="0"/>
              <a:t>” applications (e.g. many web sites), as with reverse proxy – performance/scale is the bottleneck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 access to IPv6 internet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4900327"/>
            <a:ext cx="31813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851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capacity of IPV4?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588762"/>
              </p:ext>
            </p:extLst>
          </p:nvPr>
        </p:nvGraphicFramePr>
        <p:xfrm>
          <a:off x="462225" y="994788"/>
          <a:ext cx="8239648" cy="5442645"/>
        </p:xfrm>
        <a:graphic>
          <a:graphicData uri="http://schemas.openxmlformats.org/drawingml/2006/table">
            <a:tbl>
              <a:tblPr/>
              <a:tblGrid>
                <a:gridCol w="2240782"/>
                <a:gridCol w="1527349"/>
                <a:gridCol w="4471517"/>
              </a:tblGrid>
              <a:tr h="364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IPv4 Addressing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Addresses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7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IPv4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address 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4,294,967,296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Theoretical limit (2</a:t>
                      </a:r>
                      <a:r>
                        <a:rPr lang="en-US" sz="14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7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Reserved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addresses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301,989,888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0.0.0.0/8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, 127.0.0.0/8, 240.0.0.0/4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7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Multicast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addresses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268,435,456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224.0.0.0/3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7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Private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addresses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17,891,328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RFC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1918 - 10.0.0.0/8, 172.16.0.0/12, </a:t>
                      </a:r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192.168.0.0/16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7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Shared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Address Space (CGN)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4,194,304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RFC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6598 - 100.64.0.0/10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Benchmarking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131,072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RFC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2544 - 198.18.0.0/15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Link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Local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65,536</a:t>
                      </a:r>
                      <a:endParaRPr lang="en-US" sz="14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RFC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3927 - 169.254.0.0/16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7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IANA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special purpose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sng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hlinkClick r:id="rId3"/>
                        </a:rPr>
                        <a:t>RFC </a:t>
                      </a:r>
                      <a:r>
                        <a:rPr lang="en-US" sz="1400" b="0" i="0" u="sng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hlinkClick r:id="rId3"/>
                        </a:rPr>
                        <a:t>6890 et. al. - 192.0.0.0/24, 192.31.196.0/24, 192.52.193.0/24, 192.88.99.0/24</a:t>
                      </a:r>
                      <a:endParaRPr lang="en-US" sz="1400" b="0" i="0" u="sng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Documentation/Test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Nets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768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RFC </a:t>
                      </a:r>
                      <a:r>
                        <a:rPr lang="en-US" sz="14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5737 - 192.0.2.0/24, 198.51.100.0/24, 203.0.113.0/24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7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Usable addresses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3,702,257,920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Available for general use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74598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558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For testing, development and potentially some Internet sites/applications/services.  Options include:</a:t>
            </a:r>
          </a:p>
          <a:p>
            <a:r>
              <a:rPr lang="en-US" sz="2400" dirty="0" smtClean="0"/>
              <a:t>Tunneling (e.g. ISATAP)</a:t>
            </a:r>
          </a:p>
          <a:p>
            <a:pPr lvl="1"/>
            <a:r>
              <a:rPr lang="en-US" sz="2400" dirty="0" smtClean="0"/>
              <a:t>Can be a good solution for intranet lab access; more problematic for general use – can be difficult to troubleshoot/monitor; Reduced MTU can be an issue</a:t>
            </a:r>
          </a:p>
          <a:p>
            <a:r>
              <a:rPr lang="en-US" sz="2400" dirty="0" smtClean="0"/>
              <a:t>VPN/Reverse VPN</a:t>
            </a:r>
          </a:p>
          <a:p>
            <a:pPr lvl="1"/>
            <a:r>
              <a:rPr lang="en-US" sz="2400" dirty="0" smtClean="0"/>
              <a:t>Provide in-house or use service provider; similar issues to ISATAP; also potential loss of control depending on solution setup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 access to IPv6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1239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022" y="1332713"/>
            <a:ext cx="6286500" cy="383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32713"/>
            <a:ext cx="8229600" cy="170399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spcBef>
                <a:spcPts val="3000"/>
              </a:spcBef>
              <a:buNone/>
            </a:pPr>
            <a:r>
              <a:rPr lang="en-US" sz="13800" b="1" dirty="0" smtClean="0"/>
              <a:t>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88746" y="5692462"/>
            <a:ext cx="3323610" cy="730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chemeClr val="accent1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chemeClr val="accent1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chemeClr val="accent1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chemeClr val="accent1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400" b="1" dirty="0" smtClean="0">
                <a:hlinkClick r:id="rId4"/>
              </a:rPr>
              <a:t>@netsec14</a:t>
            </a:r>
            <a:endParaRPr lang="en-US" sz="2400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4434" y="5353145"/>
            <a:ext cx="2949262" cy="10646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chemeClr val="accent1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chemeClr val="accent1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chemeClr val="accent1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chemeClr val="accent1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400" b="1" dirty="0" smtClean="0"/>
              <a:t>My IPv6 Blogs:</a:t>
            </a:r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400" b="1" dirty="0" smtClean="0">
                <a:hlinkClick r:id="rId5"/>
              </a:rPr>
              <a:t>Packet Pushers</a:t>
            </a:r>
            <a:endParaRPr lang="en-US" sz="2400" b="1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3" y="5594249"/>
            <a:ext cx="857413" cy="8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643" y="5517421"/>
            <a:ext cx="870983" cy="880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73489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592854"/>
            <a:ext cx="8229600" cy="55333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Appendix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43163297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5"/>
            <a:ext cx="8373533" cy="1030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HAPROXY</a:t>
            </a:r>
          </a:p>
          <a:p>
            <a:pPr marL="0" indent="0">
              <a:buNone/>
            </a:pPr>
            <a:r>
              <a:rPr lang="en-US" sz="2400" dirty="0" smtClean="0"/>
              <a:t>Example configuration (/</a:t>
            </a:r>
            <a:r>
              <a:rPr lang="en-US" sz="2400" dirty="0" err="1" smtClean="0"/>
              <a:t>etc</a:t>
            </a:r>
            <a:r>
              <a:rPr lang="en-US" sz="2400" dirty="0" smtClean="0"/>
              <a:t>/</a:t>
            </a:r>
            <a:r>
              <a:rPr lang="en-US" sz="2400" dirty="0" err="1" smtClean="0"/>
              <a:t>haproxy.cfg</a:t>
            </a:r>
            <a:r>
              <a:rPr lang="en-US" sz="2400" dirty="0" smtClean="0"/>
              <a:t>):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Software Proxy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2" y="2018912"/>
            <a:ext cx="770572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14947" y="6157353"/>
            <a:ext cx="8373533" cy="424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rgbClr val="0070C0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700" dirty="0" smtClean="0"/>
              <a:t>From Andrew </a:t>
            </a:r>
            <a:r>
              <a:rPr lang="en-US" sz="1700" dirty="0" err="1" smtClean="0"/>
              <a:t>Yourtchenko’s</a:t>
            </a:r>
            <a:r>
              <a:rPr lang="en-US" sz="1700" dirty="0" smtClean="0"/>
              <a:t> Cisco Live </a:t>
            </a:r>
            <a:r>
              <a:rPr lang="en-US" sz="1700" dirty="0" err="1" smtClean="0"/>
              <a:t>Preso</a:t>
            </a:r>
            <a:r>
              <a:rPr lang="en-US" sz="1700" dirty="0" smtClean="0"/>
              <a:t> (BRKRST-2304)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863542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5"/>
            <a:ext cx="8373533" cy="1030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HAPROXY – Connection Timeouts: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Software Proxy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14947" y="6157353"/>
            <a:ext cx="8373533" cy="424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rgbClr val="0070C0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700" dirty="0" smtClean="0"/>
              <a:t>From Andrew </a:t>
            </a:r>
            <a:r>
              <a:rPr lang="en-US" sz="1700" dirty="0" err="1" smtClean="0"/>
              <a:t>Yourtchenko’s</a:t>
            </a:r>
            <a:r>
              <a:rPr lang="en-US" sz="1700" dirty="0" smtClean="0"/>
              <a:t> Cisco Live </a:t>
            </a:r>
            <a:r>
              <a:rPr lang="en-US" sz="1700" dirty="0" err="1" smtClean="0"/>
              <a:t>Preso</a:t>
            </a:r>
            <a:r>
              <a:rPr lang="en-US" sz="1700" dirty="0" smtClean="0"/>
              <a:t> (BRKRST-2304)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08" y="1752378"/>
            <a:ext cx="76962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839090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5"/>
            <a:ext cx="8373533" cy="1030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HAPROXY – Connection Timeouts, test the defaults!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Software Proxy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14947" y="6157353"/>
            <a:ext cx="8373533" cy="424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rgbClr val="0070C0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700" dirty="0" smtClean="0"/>
              <a:t>From Andrew </a:t>
            </a:r>
            <a:r>
              <a:rPr lang="en-US" sz="1700" dirty="0" err="1" smtClean="0"/>
              <a:t>Yourtchenko’s</a:t>
            </a:r>
            <a:r>
              <a:rPr lang="en-US" sz="1700" dirty="0" smtClean="0"/>
              <a:t> Cisco Live </a:t>
            </a:r>
            <a:r>
              <a:rPr lang="en-US" sz="1700" dirty="0" err="1" smtClean="0"/>
              <a:t>Preso</a:t>
            </a:r>
            <a:r>
              <a:rPr lang="en-US" sz="1700" dirty="0" smtClean="0"/>
              <a:t> (BRKRST-2304)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3" y="1630122"/>
            <a:ext cx="771525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5840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usage for IPv4?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5915025"/>
              </p:ext>
            </p:extLst>
          </p:nvPr>
        </p:nvGraphicFramePr>
        <p:xfrm>
          <a:off x="1366576" y="1079333"/>
          <a:ext cx="6368509" cy="5110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487191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usage for IPv4?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369624"/>
              </p:ext>
            </p:extLst>
          </p:nvPr>
        </p:nvGraphicFramePr>
        <p:xfrm>
          <a:off x="1205802" y="1135465"/>
          <a:ext cx="6710834" cy="4903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664621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3267" y="1038224"/>
            <a:ext cx="8373533" cy="212700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is a reasonable host density for an addressing system?</a:t>
            </a:r>
          </a:p>
          <a:p>
            <a:r>
              <a:rPr lang="en-US" sz="2400" dirty="0" smtClean="0"/>
              <a:t>RFC 3194 examines many addressing systems – networking and telecommunications – and reaches the following conclusions:</a:t>
            </a:r>
          </a:p>
          <a:p>
            <a:pPr marL="0" indent="0">
              <a:buNone/>
            </a:pP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does usage become a problem?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92406"/>
              </p:ext>
            </p:extLst>
          </p:nvPr>
        </p:nvGraphicFramePr>
        <p:xfrm>
          <a:off x="472271" y="3155950"/>
          <a:ext cx="8239649" cy="1501140"/>
        </p:xfrm>
        <a:graphic>
          <a:graphicData uri="http://schemas.openxmlformats.org/drawingml/2006/table">
            <a:tbl>
              <a:tblPr/>
              <a:tblGrid>
                <a:gridCol w="1969478"/>
                <a:gridCol w="1708220"/>
                <a:gridCol w="1547446"/>
                <a:gridCol w="1517301"/>
                <a:gridCol w="1497204"/>
              </a:tblGrid>
              <a:tr h="581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Reasonable (HD=80%)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Painful (HD=85%)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Very Painful (HD=86%)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Practical Maximum (HD=87%)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9-digit plan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10-digit plan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316,000,000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400,000,000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32-bit addressing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154,000,000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240,000,000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Text Placeholder 1"/>
          <p:cNvSpPr txBox="1">
            <a:spLocks/>
          </p:cNvSpPr>
          <p:nvPr/>
        </p:nvSpPr>
        <p:spPr>
          <a:xfrm>
            <a:off x="314947" y="5089249"/>
            <a:ext cx="8373533" cy="1311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7744" indent="-237744" algn="l" defTabSz="457200" rtl="0" eaLnBrk="1" latinLnBrk="0" hangingPunct="1">
              <a:spcBef>
                <a:spcPts val="672"/>
              </a:spcBef>
              <a:buClr>
                <a:srgbClr val="0070C0"/>
              </a:buClr>
              <a:buSzPct val="90000"/>
              <a:buFont typeface="Arial"/>
              <a:buChar char="•"/>
              <a:defRPr sz="2000" b="0" kern="1200" cap="none" baseline="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1pPr>
            <a:lvl2pPr marL="452438" indent="-223838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»"/>
              <a:defRPr sz="2000" b="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2pPr>
            <a:lvl3pPr marL="630936" indent="-173736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Lucida Grande"/>
              <a:buChar char="-"/>
              <a:defRPr sz="18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3pPr>
            <a:lvl4pPr marL="803275" indent="-219075" algn="l" defTabSz="1311275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Courier New"/>
              <a:buChar char="o"/>
              <a:defRPr sz="16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4pPr>
            <a:lvl5pPr marL="1033463" indent="-219075" algn="l" defTabSz="457200" rtl="0" eaLnBrk="1" latinLnBrk="0" hangingPunct="1">
              <a:spcBef>
                <a:spcPts val="400"/>
              </a:spcBef>
              <a:buClr>
                <a:srgbClr val="0070C0"/>
              </a:buClr>
              <a:buSzPct val="90000"/>
              <a:buFont typeface="Wingdings" pitchFamily="2" charset="2"/>
              <a:buChar char="§"/>
              <a:tabLst/>
              <a:defRPr sz="1400" kern="1200">
                <a:solidFill>
                  <a:srgbClr val="404040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HD = Host Density Ratio</a:t>
            </a:r>
          </a:p>
          <a:p>
            <a:r>
              <a:rPr lang="en-US" sz="2400" dirty="0" smtClean="0"/>
              <a:t>Current Internet HD Ratio:  94.2%</a:t>
            </a:r>
          </a:p>
        </p:txBody>
      </p:sp>
    </p:spTree>
    <p:extLst>
      <p:ext uri="{BB962C8B-B14F-4D97-AF65-F5344CB8AC3E}">
        <p14:creationId xmlns:p14="http://schemas.microsoft.com/office/powerpoint/2010/main" val="345173888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T-UG-2015">
  <a:themeElements>
    <a:clrScheme name="CDW">
      <a:dk1>
        <a:sysClr val="windowText" lastClr="000000"/>
      </a:dk1>
      <a:lt1>
        <a:sysClr val="window" lastClr="FFFFFF"/>
      </a:lt1>
      <a:dk2>
        <a:srgbClr val="484E53"/>
      </a:dk2>
      <a:lt2>
        <a:srgbClr val="D6D6D4"/>
      </a:lt2>
      <a:accent1>
        <a:srgbClr val="E31837"/>
      </a:accent1>
      <a:accent2>
        <a:srgbClr val="D06F1A"/>
      </a:accent2>
      <a:accent3>
        <a:srgbClr val="8B0E04"/>
      </a:accent3>
      <a:accent4>
        <a:srgbClr val="0073AE"/>
      </a:accent4>
      <a:accent5>
        <a:srgbClr val="8D8B00"/>
      </a:accent5>
      <a:accent6>
        <a:srgbClr val="C79316"/>
      </a:accent6>
      <a:hlink>
        <a:srgbClr val="E31837"/>
      </a:hlink>
      <a:folHlink>
        <a:srgbClr val="D06F1A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CDW 2011.potx</Template>
  <TotalTime>8356</TotalTime>
  <Words>3160</Words>
  <Application>Microsoft Office PowerPoint</Application>
  <PresentationFormat>On-screen Show (4:3)</PresentationFormat>
  <Paragraphs>563</Paragraphs>
  <Slides>65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ATT-UG-2015</vt:lpstr>
      <vt:lpstr>It’s the question that drives us</vt:lpstr>
      <vt:lpstr>What is the Matrix?</vt:lpstr>
      <vt:lpstr>What is the problem?</vt:lpstr>
      <vt:lpstr>Lets examine the situation</vt:lpstr>
      <vt:lpstr>What does IP addressing Provide?</vt:lpstr>
      <vt:lpstr>what is the capacity of IPV4?</vt:lpstr>
      <vt:lpstr>What is the usage for IPv4?</vt:lpstr>
      <vt:lpstr>What is the usage for IPv4?</vt:lpstr>
      <vt:lpstr>When does usage become a problem?</vt:lpstr>
      <vt:lpstr>So what happens with oversubscription?</vt:lpstr>
      <vt:lpstr>So what?  We’ve been living with it…</vt:lpstr>
      <vt:lpstr>Application Challenges with NAT</vt:lpstr>
      <vt:lpstr>Application costs with NAT</vt:lpstr>
      <vt:lpstr>Life is tough, how do I make it work?</vt:lpstr>
      <vt:lpstr>Can’t we extend IPv4 forever with Nat?</vt:lpstr>
      <vt:lpstr>One of these protocols has a future, the other does not</vt:lpstr>
      <vt:lpstr>Poll</vt:lpstr>
      <vt:lpstr>Look who’s coming to dinner…</vt:lpstr>
      <vt:lpstr>IoT device Growth</vt:lpstr>
      <vt:lpstr>IoT device Growth</vt:lpstr>
      <vt:lpstr>Stanford University’s Prediction</vt:lpstr>
      <vt:lpstr>What does Iot need?</vt:lpstr>
      <vt:lpstr>How does the industry see it?</vt:lpstr>
      <vt:lpstr>Does iot have practical uses today?</vt:lpstr>
      <vt:lpstr>Consumer electronics show 2015</vt:lpstr>
      <vt:lpstr>Benefits – Money/time/safety/efficiency</vt:lpstr>
      <vt:lpstr>who’s driving this?</vt:lpstr>
      <vt:lpstr>How does it view ipv6?</vt:lpstr>
      <vt:lpstr>Why does it ignore ipv6?</vt:lpstr>
      <vt:lpstr>Disconnect</vt:lpstr>
      <vt:lpstr>Challenge</vt:lpstr>
      <vt:lpstr>The Internet has always been Ipv4…</vt:lpstr>
      <vt:lpstr>Internet evolution</vt:lpstr>
      <vt:lpstr>Internet evolution</vt:lpstr>
      <vt:lpstr>Iot will drive ipv6</vt:lpstr>
      <vt:lpstr>Why are we resisting IPv6?</vt:lpstr>
      <vt:lpstr>who is driving ipv6?</vt:lpstr>
      <vt:lpstr>So when do I need to support IPv6?</vt:lpstr>
      <vt:lpstr>Let’s look at IPv6 Adoption</vt:lpstr>
      <vt:lpstr>Let’s look at IPv6 Adoption</vt:lpstr>
      <vt:lpstr>Where have we been/are we going?</vt:lpstr>
      <vt:lpstr>what constitutes critical mass?</vt:lpstr>
      <vt:lpstr>market indicators</vt:lpstr>
      <vt:lpstr>Major US Providers and ipv6 status</vt:lpstr>
      <vt:lpstr>What about IPv4 address exhaustion?</vt:lpstr>
      <vt:lpstr>Do I really need IPv6?</vt:lpstr>
      <vt:lpstr>Do I really need IPv6?</vt:lpstr>
      <vt:lpstr>Remember, all I’m offering is the truth</vt:lpstr>
      <vt:lpstr>Where do I start?</vt:lpstr>
      <vt:lpstr>proficiency requires practice</vt:lpstr>
      <vt:lpstr>connectivity to IPv6 internet</vt:lpstr>
      <vt:lpstr>connectivity to IPv6 internet</vt:lpstr>
      <vt:lpstr>connectivity to IPv6 internet</vt:lpstr>
      <vt:lpstr>connectivity to IPv6 internet</vt:lpstr>
      <vt:lpstr>connectivity to IPv6 internet</vt:lpstr>
      <vt:lpstr>allow remote access from IPv6 internet</vt:lpstr>
      <vt:lpstr>allow publishing to IPv6 internet</vt:lpstr>
      <vt:lpstr>allow publishing to IPv6 internet</vt:lpstr>
      <vt:lpstr>allow access to IPv6 internet</vt:lpstr>
      <vt:lpstr>allow access to IPv6 internet</vt:lpstr>
      <vt:lpstr>Questions</vt:lpstr>
      <vt:lpstr>PowerPoint Presentation</vt:lpstr>
      <vt:lpstr>Example Software Proxy</vt:lpstr>
      <vt:lpstr>Example Software Proxy</vt:lpstr>
      <vt:lpstr>Example Software Proxy</vt:lpstr>
    </vt:vector>
  </TitlesOfParts>
  <Company>AT&amp;T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js646y@att.com</dc:creator>
  <cp:lastModifiedBy>James R Small</cp:lastModifiedBy>
  <cp:revision>199</cp:revision>
  <dcterms:created xsi:type="dcterms:W3CDTF">2011-03-28T14:15:26Z</dcterms:created>
  <dcterms:modified xsi:type="dcterms:W3CDTF">2015-01-14T04:47:35Z</dcterms:modified>
</cp:coreProperties>
</file>